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262" r:id="rId3"/>
    <p:sldId id="263" r:id="rId4"/>
    <p:sldId id="261" r:id="rId5"/>
    <p:sldId id="287" r:id="rId6"/>
    <p:sldId id="288" r:id="rId7"/>
    <p:sldId id="264" r:id="rId8"/>
    <p:sldId id="259" r:id="rId9"/>
    <p:sldId id="257" r:id="rId10"/>
    <p:sldId id="289" r:id="rId11"/>
    <p:sldId id="267" r:id="rId12"/>
    <p:sldId id="266" r:id="rId13"/>
    <p:sldId id="270" r:id="rId14"/>
    <p:sldId id="320" r:id="rId15"/>
    <p:sldId id="291" r:id="rId16"/>
    <p:sldId id="292" r:id="rId17"/>
    <p:sldId id="293" r:id="rId18"/>
    <p:sldId id="294" r:id="rId19"/>
    <p:sldId id="295" r:id="rId20"/>
    <p:sldId id="332" r:id="rId21"/>
    <p:sldId id="341" r:id="rId22"/>
    <p:sldId id="342" r:id="rId23"/>
    <p:sldId id="343" r:id="rId24"/>
    <p:sldId id="344" r:id="rId25"/>
    <p:sldId id="336" r:id="rId26"/>
    <p:sldId id="345" r:id="rId27"/>
    <p:sldId id="315" r:id="rId28"/>
    <p:sldId id="346" r:id="rId29"/>
    <p:sldId id="319" r:id="rId30"/>
    <p:sldId id="338" r:id="rId31"/>
    <p:sldId id="347" r:id="rId32"/>
    <p:sldId id="339" r:id="rId33"/>
    <p:sldId id="258" r:id="rId34"/>
    <p:sldId id="348" r:id="rId35"/>
    <p:sldId id="260" r:id="rId36"/>
    <p:sldId id="349" r:id="rId37"/>
    <p:sldId id="350" r:id="rId38"/>
    <p:sldId id="285" r:id="rId39"/>
    <p:sldId id="284" r:id="rId40"/>
    <p:sldId id="265" r:id="rId41"/>
    <p:sldId id="351" r:id="rId42"/>
    <p:sldId id="352" r:id="rId43"/>
    <p:sldId id="286" r:id="rId44"/>
    <p:sldId id="354" r:id="rId45"/>
    <p:sldId id="355" r:id="rId46"/>
    <p:sldId id="269" r:id="rId47"/>
    <p:sldId id="356" r:id="rId48"/>
    <p:sldId id="302" r:id="rId49"/>
    <p:sldId id="329" r:id="rId50"/>
    <p:sldId id="328" r:id="rId51"/>
    <p:sldId id="323" r:id="rId52"/>
    <p:sldId id="325" r:id="rId53"/>
    <p:sldId id="330" r:id="rId54"/>
    <p:sldId id="326" r:id="rId55"/>
    <p:sldId id="331" r:id="rId56"/>
    <p:sldId id="357" r:id="rId57"/>
    <p:sldId id="333" r:id="rId58"/>
    <p:sldId id="334" r:id="rId59"/>
    <p:sldId id="358" r:id="rId60"/>
    <p:sldId id="359" r:id="rId61"/>
    <p:sldId id="296" r:id="rId62"/>
    <p:sldId id="306" r:id="rId63"/>
    <p:sldId id="307" r:id="rId64"/>
    <p:sldId id="335" r:id="rId65"/>
    <p:sldId id="313" r:id="rId66"/>
    <p:sldId id="310" r:id="rId67"/>
    <p:sldId id="311" r:id="rId68"/>
    <p:sldId id="360" r:id="rId69"/>
    <p:sldId id="337" r:id="rId70"/>
    <p:sldId id="361"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72"/>
    <p:restoredTop sz="84326"/>
  </p:normalViewPr>
  <p:slideViewPr>
    <p:cSldViewPr snapToGrid="0" snapToObjects="1">
      <p:cViewPr varScale="1">
        <p:scale>
          <a:sx n="84" d="100"/>
          <a:sy n="84" d="100"/>
        </p:scale>
        <p:origin x="1166"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14BE26-576E-48C4-AB4C-61D376BE0C54}"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A73EE2E1-6C93-48E2-A02F-9F611468D041}">
      <dgm:prSet phldrT="[文本]"/>
      <dgm:spPr/>
      <dgm:t>
        <a:bodyPr/>
        <a:lstStyle/>
        <a:p>
          <a:r>
            <a:rPr lang="en-US" altLang="zh-CN" u="sng" dirty="0">
              <a:solidFill>
                <a:schemeClr val="tx1"/>
              </a:solidFill>
            </a:rPr>
            <a:t>Good but not great</a:t>
          </a:r>
          <a:r>
            <a:rPr lang="en-US" altLang="zh-CN" dirty="0">
              <a:solidFill>
                <a:schemeClr val="tx1"/>
              </a:solidFill>
            </a:rPr>
            <a:t>: </a:t>
          </a:r>
        </a:p>
        <a:p>
          <a:r>
            <a:rPr lang="en-US" altLang="zh-CN" dirty="0">
              <a:solidFill>
                <a:schemeClr val="tx1"/>
              </a:solidFill>
            </a:rPr>
            <a:t>Country A’s GDP is expected to grow </a:t>
          </a:r>
          <a:r>
            <a:rPr lang="en-US" altLang="zh-CN" i="1" dirty="0">
              <a:solidFill>
                <a:schemeClr val="tx1"/>
              </a:solidFill>
            </a:rPr>
            <a:t>2.3% </a:t>
          </a:r>
          <a:r>
            <a:rPr lang="en-US" altLang="zh-CN" i="0" dirty="0">
              <a:solidFill>
                <a:schemeClr val="tx1"/>
              </a:solidFill>
            </a:rPr>
            <a:t>in </a:t>
          </a:r>
          <a:r>
            <a:rPr lang="en-US" altLang="zh-CN" dirty="0">
              <a:solidFill>
                <a:schemeClr val="tx1"/>
              </a:solidFill>
            </a:rPr>
            <a:t>2019</a:t>
          </a:r>
          <a:endParaRPr lang="zh-CN" altLang="en-US" dirty="0">
            <a:solidFill>
              <a:schemeClr val="tx1"/>
            </a:solidFill>
          </a:endParaRPr>
        </a:p>
      </dgm:t>
    </dgm:pt>
    <dgm:pt modelId="{1F97F8E6-1F95-4F8F-93B5-DB2C41C47315}" type="parTrans" cxnId="{EEBA36FE-7A32-428F-859A-5F8A2AD4AC1E}">
      <dgm:prSet/>
      <dgm:spPr/>
      <dgm:t>
        <a:bodyPr/>
        <a:lstStyle/>
        <a:p>
          <a:endParaRPr lang="zh-CN" altLang="en-US">
            <a:solidFill>
              <a:schemeClr val="tx1"/>
            </a:solidFill>
          </a:endParaRPr>
        </a:p>
      </dgm:t>
    </dgm:pt>
    <dgm:pt modelId="{C1037A97-AB85-4309-9D1B-D5578CF5BACF}" type="sibTrans" cxnId="{EEBA36FE-7A32-428F-859A-5F8A2AD4AC1E}">
      <dgm:prSet/>
      <dgm:spPr/>
      <dgm:t>
        <a:bodyPr/>
        <a:lstStyle/>
        <a:p>
          <a:endParaRPr lang="zh-CN" altLang="en-US">
            <a:solidFill>
              <a:schemeClr val="tx1"/>
            </a:solidFill>
          </a:endParaRPr>
        </a:p>
      </dgm:t>
    </dgm:pt>
    <dgm:pt modelId="{19B1ED44-A70D-4746-9869-D6B83373E1DB}">
      <dgm:prSet phldrT="[文本]"/>
      <dgm:spPr/>
      <dgm:t>
        <a:bodyPr/>
        <a:lstStyle/>
        <a:p>
          <a:r>
            <a:rPr lang="en-US" altLang="zh-CN" i="0" u="sng" dirty="0">
              <a:solidFill>
                <a:schemeClr val="tx1"/>
              </a:solidFill>
            </a:rPr>
            <a:t>Country B’s economy is in trouble</a:t>
          </a:r>
          <a:r>
            <a:rPr lang="en-US" altLang="zh-CN" dirty="0">
              <a:solidFill>
                <a:schemeClr val="tx1"/>
              </a:solidFill>
            </a:rPr>
            <a:t>: </a:t>
          </a:r>
        </a:p>
        <a:p>
          <a:r>
            <a:rPr lang="en-US" altLang="zh-CN" dirty="0">
              <a:solidFill>
                <a:schemeClr val="tx1"/>
              </a:solidFill>
            </a:rPr>
            <a:t>Economists expect to see </a:t>
          </a:r>
          <a:r>
            <a:rPr lang="en-US" altLang="zh-CN" i="1" dirty="0">
              <a:solidFill>
                <a:schemeClr val="tx1"/>
              </a:solidFill>
            </a:rPr>
            <a:t>6.95% </a:t>
          </a:r>
          <a:r>
            <a:rPr lang="en-US" altLang="zh-CN" dirty="0">
              <a:solidFill>
                <a:schemeClr val="tx1"/>
              </a:solidFill>
            </a:rPr>
            <a:t>annual GDP growth in 2019. </a:t>
          </a:r>
          <a:endParaRPr lang="zh-CN" altLang="en-US" dirty="0">
            <a:solidFill>
              <a:schemeClr val="tx1"/>
            </a:solidFill>
          </a:endParaRPr>
        </a:p>
      </dgm:t>
    </dgm:pt>
    <dgm:pt modelId="{BB6E3194-B810-46D0-B8B1-CA0159BF01C3}" type="parTrans" cxnId="{8E707825-35A9-44D8-8ADC-159172847CAD}">
      <dgm:prSet/>
      <dgm:spPr/>
      <dgm:t>
        <a:bodyPr/>
        <a:lstStyle/>
        <a:p>
          <a:endParaRPr lang="zh-CN" altLang="en-US">
            <a:solidFill>
              <a:schemeClr val="tx1"/>
            </a:solidFill>
          </a:endParaRPr>
        </a:p>
      </dgm:t>
    </dgm:pt>
    <dgm:pt modelId="{A796CD64-0115-46DB-AB12-26D41EC0A89F}" type="sibTrans" cxnId="{8E707825-35A9-44D8-8ADC-159172847CAD}">
      <dgm:prSet/>
      <dgm:spPr/>
      <dgm:t>
        <a:bodyPr/>
        <a:lstStyle/>
        <a:p>
          <a:endParaRPr lang="zh-CN" altLang="en-US">
            <a:solidFill>
              <a:schemeClr val="tx1"/>
            </a:solidFill>
          </a:endParaRPr>
        </a:p>
      </dgm:t>
    </dgm:pt>
    <dgm:pt modelId="{F6694E4E-598D-4B9B-9B2F-FC85536F4CD9}" type="pres">
      <dgm:prSet presAssocID="{2014BE26-576E-48C4-AB4C-61D376BE0C54}" presName="diagram" presStyleCnt="0">
        <dgm:presLayoutVars>
          <dgm:dir/>
          <dgm:resizeHandles val="exact"/>
        </dgm:presLayoutVars>
      </dgm:prSet>
      <dgm:spPr/>
    </dgm:pt>
    <dgm:pt modelId="{61F36038-8C9B-4C44-AF5D-471B57FC4B93}" type="pres">
      <dgm:prSet presAssocID="{A73EE2E1-6C93-48E2-A02F-9F611468D041}" presName="node" presStyleLbl="node1" presStyleIdx="0" presStyleCnt="2" custScaleX="101940" custScaleY="106030">
        <dgm:presLayoutVars>
          <dgm:bulletEnabled val="1"/>
        </dgm:presLayoutVars>
      </dgm:prSet>
      <dgm:spPr/>
    </dgm:pt>
    <dgm:pt modelId="{CD9BCEF0-1439-4BC9-83D6-FB19D7274462}" type="pres">
      <dgm:prSet presAssocID="{C1037A97-AB85-4309-9D1B-D5578CF5BACF}" presName="sibTrans" presStyleCnt="0"/>
      <dgm:spPr/>
    </dgm:pt>
    <dgm:pt modelId="{6E772D2A-D1D7-4692-93F2-AE866C9029F0}" type="pres">
      <dgm:prSet presAssocID="{19B1ED44-A70D-4746-9869-D6B83373E1DB}" presName="node" presStyleLbl="node1" presStyleIdx="1" presStyleCnt="2" custScaleX="102514" custScaleY="102740">
        <dgm:presLayoutVars>
          <dgm:bulletEnabled val="1"/>
        </dgm:presLayoutVars>
      </dgm:prSet>
      <dgm:spPr/>
    </dgm:pt>
  </dgm:ptLst>
  <dgm:cxnLst>
    <dgm:cxn modelId="{641F770D-80E6-420D-B43C-CB26473906AE}" type="presOf" srcId="{A73EE2E1-6C93-48E2-A02F-9F611468D041}" destId="{61F36038-8C9B-4C44-AF5D-471B57FC4B93}" srcOrd="0" destOrd="0" presId="urn:microsoft.com/office/officeart/2005/8/layout/default"/>
    <dgm:cxn modelId="{8E707825-35A9-44D8-8ADC-159172847CAD}" srcId="{2014BE26-576E-48C4-AB4C-61D376BE0C54}" destId="{19B1ED44-A70D-4746-9869-D6B83373E1DB}" srcOrd="1" destOrd="0" parTransId="{BB6E3194-B810-46D0-B8B1-CA0159BF01C3}" sibTransId="{A796CD64-0115-46DB-AB12-26D41EC0A89F}"/>
    <dgm:cxn modelId="{2927B387-8A86-4F71-818A-174A4D3612E0}" type="presOf" srcId="{2014BE26-576E-48C4-AB4C-61D376BE0C54}" destId="{F6694E4E-598D-4B9B-9B2F-FC85536F4CD9}" srcOrd="0" destOrd="0" presId="urn:microsoft.com/office/officeart/2005/8/layout/default"/>
    <dgm:cxn modelId="{308591AD-D4C5-411F-8F67-26DA941A0ED5}" type="presOf" srcId="{19B1ED44-A70D-4746-9869-D6B83373E1DB}" destId="{6E772D2A-D1D7-4692-93F2-AE866C9029F0}" srcOrd="0" destOrd="0" presId="urn:microsoft.com/office/officeart/2005/8/layout/default"/>
    <dgm:cxn modelId="{EEBA36FE-7A32-428F-859A-5F8A2AD4AC1E}" srcId="{2014BE26-576E-48C4-AB4C-61D376BE0C54}" destId="{A73EE2E1-6C93-48E2-A02F-9F611468D041}" srcOrd="0" destOrd="0" parTransId="{1F97F8E6-1F95-4F8F-93B5-DB2C41C47315}" sibTransId="{C1037A97-AB85-4309-9D1B-D5578CF5BACF}"/>
    <dgm:cxn modelId="{DA52D46A-9516-4A9F-83D3-50BF7F29EA8A}" type="presParOf" srcId="{F6694E4E-598D-4B9B-9B2F-FC85536F4CD9}" destId="{61F36038-8C9B-4C44-AF5D-471B57FC4B93}" srcOrd="0" destOrd="0" presId="urn:microsoft.com/office/officeart/2005/8/layout/default"/>
    <dgm:cxn modelId="{4A82B1B3-BA7C-4410-ADD0-CBE2B8962F56}" type="presParOf" srcId="{F6694E4E-598D-4B9B-9B2F-FC85536F4CD9}" destId="{CD9BCEF0-1439-4BC9-83D6-FB19D7274462}" srcOrd="1" destOrd="0" presId="urn:microsoft.com/office/officeart/2005/8/layout/default"/>
    <dgm:cxn modelId="{89785A20-2A6C-4CAB-8854-F72A42E677C1}" type="presParOf" srcId="{F6694E4E-598D-4B9B-9B2F-FC85536F4CD9}" destId="{6E772D2A-D1D7-4692-93F2-AE866C9029F0}"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14BE26-576E-48C4-AB4C-61D376BE0C54}"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A73EE2E1-6C93-48E2-A02F-9F611468D041}">
      <dgm:prSet phldrT="[文本]"/>
      <dgm:spPr/>
      <dgm:t>
        <a:bodyPr/>
        <a:lstStyle/>
        <a:p>
          <a:r>
            <a:rPr lang="en-US" altLang="zh-CN" u="sng" dirty="0">
              <a:solidFill>
                <a:schemeClr val="tx1"/>
              </a:solidFill>
            </a:rPr>
            <a:t>Good but not great</a:t>
          </a:r>
          <a:r>
            <a:rPr lang="en-US" altLang="zh-CN" dirty="0">
              <a:solidFill>
                <a:schemeClr val="tx1"/>
              </a:solidFill>
            </a:rPr>
            <a:t>: </a:t>
          </a:r>
        </a:p>
        <a:p>
          <a:r>
            <a:rPr lang="en-US" altLang="zh-CN" dirty="0">
              <a:solidFill>
                <a:schemeClr val="tx1"/>
              </a:solidFill>
            </a:rPr>
            <a:t>Country A’s GDP is expected to grow </a:t>
          </a:r>
          <a:r>
            <a:rPr lang="en-US" altLang="zh-CN" i="1" dirty="0">
              <a:solidFill>
                <a:schemeClr val="tx1"/>
              </a:solidFill>
            </a:rPr>
            <a:t>2.3% </a:t>
          </a:r>
          <a:r>
            <a:rPr lang="en-US" altLang="zh-CN" i="0" dirty="0">
              <a:solidFill>
                <a:schemeClr val="tx1"/>
              </a:solidFill>
            </a:rPr>
            <a:t>in </a:t>
          </a:r>
          <a:r>
            <a:rPr lang="en-US" altLang="zh-CN" dirty="0">
              <a:solidFill>
                <a:schemeClr val="tx1"/>
              </a:solidFill>
            </a:rPr>
            <a:t>2019</a:t>
          </a:r>
          <a:endParaRPr lang="zh-CN" altLang="en-US" dirty="0">
            <a:solidFill>
              <a:schemeClr val="tx1"/>
            </a:solidFill>
          </a:endParaRPr>
        </a:p>
      </dgm:t>
    </dgm:pt>
    <dgm:pt modelId="{1F97F8E6-1F95-4F8F-93B5-DB2C41C47315}" type="parTrans" cxnId="{EEBA36FE-7A32-428F-859A-5F8A2AD4AC1E}">
      <dgm:prSet/>
      <dgm:spPr/>
      <dgm:t>
        <a:bodyPr/>
        <a:lstStyle/>
        <a:p>
          <a:endParaRPr lang="zh-CN" altLang="en-US"/>
        </a:p>
      </dgm:t>
    </dgm:pt>
    <dgm:pt modelId="{C1037A97-AB85-4309-9D1B-D5578CF5BACF}" type="sibTrans" cxnId="{EEBA36FE-7A32-428F-859A-5F8A2AD4AC1E}">
      <dgm:prSet/>
      <dgm:spPr/>
      <dgm:t>
        <a:bodyPr/>
        <a:lstStyle/>
        <a:p>
          <a:endParaRPr lang="zh-CN" altLang="en-US"/>
        </a:p>
      </dgm:t>
    </dgm:pt>
    <dgm:pt modelId="{19B1ED44-A70D-4746-9869-D6B83373E1DB}">
      <dgm:prSet phldrT="[文本]"/>
      <dgm:spPr/>
      <dgm:t>
        <a:bodyPr/>
        <a:lstStyle/>
        <a:p>
          <a:r>
            <a:rPr lang="en-US" altLang="zh-CN" i="0" u="sng" dirty="0">
              <a:solidFill>
                <a:schemeClr val="tx1"/>
              </a:solidFill>
            </a:rPr>
            <a:t>Country B’s economy is in trouble</a:t>
          </a:r>
          <a:r>
            <a:rPr lang="en-US" altLang="zh-CN" dirty="0">
              <a:solidFill>
                <a:schemeClr val="tx1"/>
              </a:solidFill>
            </a:rPr>
            <a:t>: </a:t>
          </a:r>
        </a:p>
        <a:p>
          <a:r>
            <a:rPr lang="en-US" altLang="zh-CN" dirty="0">
              <a:solidFill>
                <a:schemeClr val="tx1"/>
              </a:solidFill>
            </a:rPr>
            <a:t>Economists expect to see </a:t>
          </a:r>
          <a:r>
            <a:rPr lang="en-US" altLang="zh-CN" i="1" dirty="0">
              <a:solidFill>
                <a:schemeClr val="tx1"/>
              </a:solidFill>
            </a:rPr>
            <a:t>6.95% </a:t>
          </a:r>
          <a:r>
            <a:rPr lang="en-US" altLang="zh-CN" dirty="0">
              <a:solidFill>
                <a:schemeClr val="tx1"/>
              </a:solidFill>
            </a:rPr>
            <a:t>annual GDP growth in 2019. </a:t>
          </a:r>
          <a:endParaRPr lang="zh-CN" altLang="en-US" dirty="0">
            <a:solidFill>
              <a:schemeClr val="tx1"/>
            </a:solidFill>
          </a:endParaRPr>
        </a:p>
      </dgm:t>
    </dgm:pt>
    <dgm:pt modelId="{BB6E3194-B810-46D0-B8B1-CA0159BF01C3}" type="parTrans" cxnId="{8E707825-35A9-44D8-8ADC-159172847CAD}">
      <dgm:prSet/>
      <dgm:spPr/>
      <dgm:t>
        <a:bodyPr/>
        <a:lstStyle/>
        <a:p>
          <a:endParaRPr lang="zh-CN" altLang="en-US"/>
        </a:p>
      </dgm:t>
    </dgm:pt>
    <dgm:pt modelId="{A796CD64-0115-46DB-AB12-26D41EC0A89F}" type="sibTrans" cxnId="{8E707825-35A9-44D8-8ADC-159172847CAD}">
      <dgm:prSet/>
      <dgm:spPr/>
      <dgm:t>
        <a:bodyPr/>
        <a:lstStyle/>
        <a:p>
          <a:endParaRPr lang="zh-CN" altLang="en-US"/>
        </a:p>
      </dgm:t>
    </dgm:pt>
    <dgm:pt modelId="{F6694E4E-598D-4B9B-9B2F-FC85536F4CD9}" type="pres">
      <dgm:prSet presAssocID="{2014BE26-576E-48C4-AB4C-61D376BE0C54}" presName="diagram" presStyleCnt="0">
        <dgm:presLayoutVars>
          <dgm:dir/>
          <dgm:resizeHandles val="exact"/>
        </dgm:presLayoutVars>
      </dgm:prSet>
      <dgm:spPr/>
    </dgm:pt>
    <dgm:pt modelId="{61F36038-8C9B-4C44-AF5D-471B57FC4B93}" type="pres">
      <dgm:prSet presAssocID="{A73EE2E1-6C93-48E2-A02F-9F611468D041}" presName="node" presStyleLbl="node1" presStyleIdx="0" presStyleCnt="2" custScaleX="101940" custScaleY="106030">
        <dgm:presLayoutVars>
          <dgm:bulletEnabled val="1"/>
        </dgm:presLayoutVars>
      </dgm:prSet>
      <dgm:spPr/>
    </dgm:pt>
    <dgm:pt modelId="{CD9BCEF0-1439-4BC9-83D6-FB19D7274462}" type="pres">
      <dgm:prSet presAssocID="{C1037A97-AB85-4309-9D1B-D5578CF5BACF}" presName="sibTrans" presStyleCnt="0"/>
      <dgm:spPr/>
    </dgm:pt>
    <dgm:pt modelId="{6E772D2A-D1D7-4692-93F2-AE866C9029F0}" type="pres">
      <dgm:prSet presAssocID="{19B1ED44-A70D-4746-9869-D6B83373E1DB}" presName="node" presStyleLbl="node1" presStyleIdx="1" presStyleCnt="2" custScaleX="102514" custScaleY="102740">
        <dgm:presLayoutVars>
          <dgm:bulletEnabled val="1"/>
        </dgm:presLayoutVars>
      </dgm:prSet>
      <dgm:spPr/>
    </dgm:pt>
  </dgm:ptLst>
  <dgm:cxnLst>
    <dgm:cxn modelId="{FFC09321-8C5F-4A8E-9500-66DD3590D101}" type="presOf" srcId="{2014BE26-576E-48C4-AB4C-61D376BE0C54}" destId="{F6694E4E-598D-4B9B-9B2F-FC85536F4CD9}" srcOrd="0" destOrd="0" presId="urn:microsoft.com/office/officeart/2005/8/layout/default"/>
    <dgm:cxn modelId="{8E707825-35A9-44D8-8ADC-159172847CAD}" srcId="{2014BE26-576E-48C4-AB4C-61D376BE0C54}" destId="{19B1ED44-A70D-4746-9869-D6B83373E1DB}" srcOrd="1" destOrd="0" parTransId="{BB6E3194-B810-46D0-B8B1-CA0159BF01C3}" sibTransId="{A796CD64-0115-46DB-AB12-26D41EC0A89F}"/>
    <dgm:cxn modelId="{A69EC525-F3C1-469A-AA85-E43041F10ACC}" type="presOf" srcId="{19B1ED44-A70D-4746-9869-D6B83373E1DB}" destId="{6E772D2A-D1D7-4692-93F2-AE866C9029F0}" srcOrd="0" destOrd="0" presId="urn:microsoft.com/office/officeart/2005/8/layout/default"/>
    <dgm:cxn modelId="{92725CB1-8C21-4E4F-9A54-29855D2C43FE}" type="presOf" srcId="{A73EE2E1-6C93-48E2-A02F-9F611468D041}" destId="{61F36038-8C9B-4C44-AF5D-471B57FC4B93}" srcOrd="0" destOrd="0" presId="urn:microsoft.com/office/officeart/2005/8/layout/default"/>
    <dgm:cxn modelId="{EEBA36FE-7A32-428F-859A-5F8A2AD4AC1E}" srcId="{2014BE26-576E-48C4-AB4C-61D376BE0C54}" destId="{A73EE2E1-6C93-48E2-A02F-9F611468D041}" srcOrd="0" destOrd="0" parTransId="{1F97F8E6-1F95-4F8F-93B5-DB2C41C47315}" sibTransId="{C1037A97-AB85-4309-9D1B-D5578CF5BACF}"/>
    <dgm:cxn modelId="{B606D887-7B22-47AA-823A-561DF7CD1870}" type="presParOf" srcId="{F6694E4E-598D-4B9B-9B2F-FC85536F4CD9}" destId="{61F36038-8C9B-4C44-AF5D-471B57FC4B93}" srcOrd="0" destOrd="0" presId="urn:microsoft.com/office/officeart/2005/8/layout/default"/>
    <dgm:cxn modelId="{A1CFFF48-841B-4843-BB31-04289691541F}" type="presParOf" srcId="{F6694E4E-598D-4B9B-9B2F-FC85536F4CD9}" destId="{CD9BCEF0-1439-4BC9-83D6-FB19D7274462}" srcOrd="1" destOrd="0" presId="urn:microsoft.com/office/officeart/2005/8/layout/default"/>
    <dgm:cxn modelId="{A258D784-4A5E-4E59-9092-9B65B475290F}" type="presParOf" srcId="{F6694E4E-598D-4B9B-9B2F-FC85536F4CD9}" destId="{6E772D2A-D1D7-4692-93F2-AE866C9029F0}"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4973D6-275C-BD40-A49F-DD5D9C7F63C5}" type="doc">
      <dgm:prSet loTypeId="urn:microsoft.com/office/officeart/2005/8/layout/cycle5" loCatId="cycle" qsTypeId="urn:microsoft.com/office/officeart/2005/8/quickstyle/3D1" qsCatId="3D" csTypeId="urn:microsoft.com/office/officeart/2005/8/colors/accent0_3" csCatId="mainScheme" phldr="1"/>
      <dgm:spPr/>
      <dgm:t>
        <a:bodyPr/>
        <a:lstStyle/>
        <a:p>
          <a:endParaRPr lang="en-US"/>
        </a:p>
      </dgm:t>
    </dgm:pt>
    <dgm:pt modelId="{F551D219-58AA-5746-92A0-AC68551F6588}">
      <dgm:prSet phldrT="[Text]" custT="1"/>
      <dgm:spPr>
        <a:solidFill>
          <a:schemeClr val="tx2"/>
        </a:solidFill>
      </dgm:spPr>
      <dgm:t>
        <a:bodyPr/>
        <a:lstStyle/>
        <a:p>
          <a:r>
            <a:rPr lang="en-US" sz="2400" b="1" dirty="0"/>
            <a:t>Population</a:t>
          </a:r>
        </a:p>
      </dgm:t>
    </dgm:pt>
    <dgm:pt modelId="{3D40EB02-61BB-A44E-9357-160789582DFB}" type="parTrans" cxnId="{1C9CC532-61D6-A143-BDD5-F54F1E9D1ACB}">
      <dgm:prSet/>
      <dgm:spPr/>
      <dgm:t>
        <a:bodyPr/>
        <a:lstStyle/>
        <a:p>
          <a:endParaRPr lang="en-US">
            <a:solidFill>
              <a:schemeClr val="tx1"/>
            </a:solidFill>
          </a:endParaRPr>
        </a:p>
      </dgm:t>
    </dgm:pt>
    <dgm:pt modelId="{BAD246FA-B99B-754F-AD24-DCDA4CED7465}" type="sibTrans" cxnId="{1C9CC532-61D6-A143-BDD5-F54F1E9D1ACB}">
      <dgm:prSet/>
      <dgm:spPr/>
      <dgm:t>
        <a:bodyPr/>
        <a:lstStyle/>
        <a:p>
          <a:endParaRPr lang="en-US">
            <a:solidFill>
              <a:schemeClr val="tx1"/>
            </a:solidFill>
          </a:endParaRPr>
        </a:p>
      </dgm:t>
    </dgm:pt>
    <dgm:pt modelId="{3E321603-B936-E540-AB01-3B436FBE2474}">
      <dgm:prSet phldrT="[Text]"/>
      <dgm:spPr>
        <a:solidFill>
          <a:schemeClr val="tx2"/>
        </a:solidFill>
      </dgm:spPr>
      <dgm:t>
        <a:bodyPr/>
        <a:lstStyle/>
        <a:p>
          <a:r>
            <a:rPr lang="en-US" dirty="0"/>
            <a:t>The sample is selected from the population</a:t>
          </a:r>
        </a:p>
      </dgm:t>
    </dgm:pt>
    <dgm:pt modelId="{B47616C8-8176-1B4E-BE1A-010293D14B7A}" type="parTrans" cxnId="{580B6622-974F-F548-8046-0E94FE9D786E}">
      <dgm:prSet/>
      <dgm:spPr/>
      <dgm:t>
        <a:bodyPr/>
        <a:lstStyle/>
        <a:p>
          <a:endParaRPr lang="en-US">
            <a:solidFill>
              <a:schemeClr val="tx1"/>
            </a:solidFill>
          </a:endParaRPr>
        </a:p>
      </dgm:t>
    </dgm:pt>
    <dgm:pt modelId="{FEC476B6-866F-D342-A6DB-0C88C88A4B43}" type="sibTrans" cxnId="{580B6622-974F-F548-8046-0E94FE9D786E}">
      <dgm:prSet/>
      <dgm:spPr/>
      <dgm:t>
        <a:bodyPr/>
        <a:lstStyle/>
        <a:p>
          <a:endParaRPr lang="en-US">
            <a:solidFill>
              <a:schemeClr val="tx1"/>
            </a:solidFill>
          </a:endParaRPr>
        </a:p>
      </dgm:t>
    </dgm:pt>
    <dgm:pt modelId="{389B5470-8F94-6A48-8EBF-42706F28E5F1}">
      <dgm:prSet phldrT="[Text]" custT="1"/>
      <dgm:spPr>
        <a:solidFill>
          <a:schemeClr val="tx2"/>
        </a:solidFill>
      </dgm:spPr>
      <dgm:t>
        <a:bodyPr/>
        <a:lstStyle/>
        <a:p>
          <a:r>
            <a:rPr lang="en-US" sz="2400" b="1" dirty="0"/>
            <a:t>Sample</a:t>
          </a:r>
        </a:p>
      </dgm:t>
    </dgm:pt>
    <dgm:pt modelId="{047AF12C-DA24-8246-BDE5-ADD48F4A2A4B}" type="parTrans" cxnId="{2BF41861-1719-824F-8907-D7165F2A8D98}">
      <dgm:prSet/>
      <dgm:spPr/>
      <dgm:t>
        <a:bodyPr/>
        <a:lstStyle/>
        <a:p>
          <a:endParaRPr lang="en-US">
            <a:solidFill>
              <a:schemeClr val="tx1"/>
            </a:solidFill>
          </a:endParaRPr>
        </a:p>
      </dgm:t>
    </dgm:pt>
    <dgm:pt modelId="{B691F0FD-7C6C-B44F-93B2-6ED943A2DE09}" type="sibTrans" cxnId="{2BF41861-1719-824F-8907-D7165F2A8D98}">
      <dgm:prSet/>
      <dgm:spPr/>
      <dgm:t>
        <a:bodyPr/>
        <a:lstStyle/>
        <a:p>
          <a:endParaRPr lang="en-US">
            <a:solidFill>
              <a:schemeClr val="tx1"/>
            </a:solidFill>
          </a:endParaRPr>
        </a:p>
      </dgm:t>
    </dgm:pt>
    <dgm:pt modelId="{152E5973-2F12-6048-999D-889FCC110236}">
      <dgm:prSet phldrT="[Text]" custT="1"/>
      <dgm:spPr>
        <a:solidFill>
          <a:schemeClr val="tx2"/>
        </a:solidFill>
      </dgm:spPr>
      <dgm:t>
        <a:bodyPr/>
        <a:lstStyle/>
        <a:p>
          <a:r>
            <a:rPr lang="en-US" sz="2000" dirty="0"/>
            <a:t>The results from the sample are generalized to the population</a:t>
          </a:r>
        </a:p>
      </dgm:t>
    </dgm:pt>
    <dgm:pt modelId="{C62DAB3E-7E9C-4F40-A568-64BA7F8B53F9}" type="parTrans" cxnId="{E615E009-DC60-1C42-8DD2-53F4F7B3B55C}">
      <dgm:prSet/>
      <dgm:spPr/>
      <dgm:t>
        <a:bodyPr/>
        <a:lstStyle/>
        <a:p>
          <a:endParaRPr lang="en-US">
            <a:solidFill>
              <a:schemeClr val="tx1"/>
            </a:solidFill>
          </a:endParaRPr>
        </a:p>
      </dgm:t>
    </dgm:pt>
    <dgm:pt modelId="{58241B5E-5F11-4D45-ACD3-41C6FA15BB0F}" type="sibTrans" cxnId="{E615E009-DC60-1C42-8DD2-53F4F7B3B55C}">
      <dgm:prSet/>
      <dgm:spPr/>
      <dgm:t>
        <a:bodyPr/>
        <a:lstStyle/>
        <a:p>
          <a:endParaRPr lang="en-US">
            <a:solidFill>
              <a:schemeClr val="tx1"/>
            </a:solidFill>
          </a:endParaRPr>
        </a:p>
      </dgm:t>
    </dgm:pt>
    <dgm:pt modelId="{5F3F8579-8866-1341-A243-5FED59FA5554}">
      <dgm:prSet phldrT="[Text]" custT="1"/>
      <dgm:spPr>
        <a:solidFill>
          <a:schemeClr val="tx2"/>
        </a:solidFill>
      </dgm:spPr>
      <dgm:t>
        <a:bodyPr/>
        <a:lstStyle/>
        <a:p>
          <a:r>
            <a:rPr lang="en-US" sz="2000" dirty="0"/>
            <a:t>All the individuals of interest</a:t>
          </a:r>
        </a:p>
      </dgm:t>
    </dgm:pt>
    <dgm:pt modelId="{0D9030CE-2FAA-264E-870F-C12102C45B6D}" type="parTrans" cxnId="{E57D991D-8B0E-FB4E-9582-824DFA95F172}">
      <dgm:prSet/>
      <dgm:spPr/>
      <dgm:t>
        <a:bodyPr/>
        <a:lstStyle/>
        <a:p>
          <a:endParaRPr lang="en-US">
            <a:solidFill>
              <a:schemeClr val="tx1"/>
            </a:solidFill>
          </a:endParaRPr>
        </a:p>
      </dgm:t>
    </dgm:pt>
    <dgm:pt modelId="{36C01A33-B172-0A46-A07E-3AC4C94CCA4A}" type="sibTrans" cxnId="{E57D991D-8B0E-FB4E-9582-824DFA95F172}">
      <dgm:prSet/>
      <dgm:spPr/>
      <dgm:t>
        <a:bodyPr/>
        <a:lstStyle/>
        <a:p>
          <a:endParaRPr lang="en-US">
            <a:solidFill>
              <a:schemeClr val="tx1"/>
            </a:solidFill>
          </a:endParaRPr>
        </a:p>
      </dgm:t>
    </dgm:pt>
    <dgm:pt modelId="{8BAEAAC5-1833-374E-8B38-049480F6A4D2}">
      <dgm:prSet phldrT="[Text]" custT="1"/>
      <dgm:spPr>
        <a:solidFill>
          <a:schemeClr val="tx2"/>
        </a:solidFill>
      </dgm:spPr>
      <dgm:t>
        <a:bodyPr/>
        <a:lstStyle/>
        <a:p>
          <a:r>
            <a:rPr lang="en-US" sz="2000" dirty="0"/>
            <a:t>The individuals selected</a:t>
          </a:r>
        </a:p>
      </dgm:t>
    </dgm:pt>
    <dgm:pt modelId="{5045BDD0-57C2-CB4E-812D-38BD228F85B7}" type="parTrans" cxnId="{884B4431-40E2-AD4C-B296-8F52DAFA0560}">
      <dgm:prSet/>
      <dgm:spPr/>
      <dgm:t>
        <a:bodyPr/>
        <a:lstStyle/>
        <a:p>
          <a:endParaRPr lang="en-US">
            <a:solidFill>
              <a:schemeClr val="tx1"/>
            </a:solidFill>
          </a:endParaRPr>
        </a:p>
      </dgm:t>
    </dgm:pt>
    <dgm:pt modelId="{5F07B8F8-0308-0147-9EB5-B9395E7186FB}" type="sibTrans" cxnId="{884B4431-40E2-AD4C-B296-8F52DAFA0560}">
      <dgm:prSet/>
      <dgm:spPr/>
      <dgm:t>
        <a:bodyPr/>
        <a:lstStyle/>
        <a:p>
          <a:endParaRPr lang="en-US">
            <a:solidFill>
              <a:schemeClr val="tx1"/>
            </a:solidFill>
          </a:endParaRPr>
        </a:p>
      </dgm:t>
    </dgm:pt>
    <dgm:pt modelId="{A2D0AD62-4C55-FF4C-A356-5BCEC22E79D8}" type="pres">
      <dgm:prSet presAssocID="{634973D6-275C-BD40-A49F-DD5D9C7F63C5}" presName="cycle" presStyleCnt="0">
        <dgm:presLayoutVars>
          <dgm:dir/>
          <dgm:resizeHandles val="exact"/>
        </dgm:presLayoutVars>
      </dgm:prSet>
      <dgm:spPr/>
    </dgm:pt>
    <dgm:pt modelId="{C883C444-A8E8-1C48-A1F9-0108AB7D164B}" type="pres">
      <dgm:prSet presAssocID="{F551D219-58AA-5746-92A0-AC68551F6588}" presName="node" presStyleLbl="node1" presStyleIdx="0" presStyleCnt="4" custScaleX="141551">
        <dgm:presLayoutVars>
          <dgm:bulletEnabled val="1"/>
        </dgm:presLayoutVars>
      </dgm:prSet>
      <dgm:spPr/>
    </dgm:pt>
    <dgm:pt modelId="{68C028AA-46C4-B249-A0FF-9C2B96C7F431}" type="pres">
      <dgm:prSet presAssocID="{F551D219-58AA-5746-92A0-AC68551F6588}" presName="spNode" presStyleCnt="0"/>
      <dgm:spPr/>
    </dgm:pt>
    <dgm:pt modelId="{E677D905-6C86-2846-972C-28D77D2B9A3A}" type="pres">
      <dgm:prSet presAssocID="{BAD246FA-B99B-754F-AD24-DCDA4CED7465}" presName="sibTrans" presStyleLbl="sibTrans1D1" presStyleIdx="0" presStyleCnt="4"/>
      <dgm:spPr/>
    </dgm:pt>
    <dgm:pt modelId="{9D36612C-5C0C-A040-B973-6DEE9FB424AA}" type="pres">
      <dgm:prSet presAssocID="{3E321603-B936-E540-AB01-3B436FBE2474}" presName="node" presStyleLbl="node1" presStyleIdx="1" presStyleCnt="4" custScaleX="115917" custRadScaleRad="135915">
        <dgm:presLayoutVars>
          <dgm:bulletEnabled val="1"/>
        </dgm:presLayoutVars>
      </dgm:prSet>
      <dgm:spPr/>
    </dgm:pt>
    <dgm:pt modelId="{CBB426B5-59B6-9D41-A346-036C7DC6F2E7}" type="pres">
      <dgm:prSet presAssocID="{3E321603-B936-E540-AB01-3B436FBE2474}" presName="spNode" presStyleCnt="0"/>
      <dgm:spPr/>
    </dgm:pt>
    <dgm:pt modelId="{C4FA52C8-DA2F-BD42-B20B-AB9A6C6E59BF}" type="pres">
      <dgm:prSet presAssocID="{FEC476B6-866F-D342-A6DB-0C88C88A4B43}" presName="sibTrans" presStyleLbl="sibTrans1D1" presStyleIdx="1" presStyleCnt="4"/>
      <dgm:spPr/>
    </dgm:pt>
    <dgm:pt modelId="{A231C5F9-EA0E-974E-89E3-144A3418443F}" type="pres">
      <dgm:prSet presAssocID="{389B5470-8F94-6A48-8EBF-42706F28E5F1}" presName="node" presStyleLbl="node1" presStyleIdx="2" presStyleCnt="4" custScaleX="130595">
        <dgm:presLayoutVars>
          <dgm:bulletEnabled val="1"/>
        </dgm:presLayoutVars>
      </dgm:prSet>
      <dgm:spPr/>
    </dgm:pt>
    <dgm:pt modelId="{94B4E7B4-BB69-F04A-B510-9B73C5824281}" type="pres">
      <dgm:prSet presAssocID="{389B5470-8F94-6A48-8EBF-42706F28E5F1}" presName="spNode" presStyleCnt="0"/>
      <dgm:spPr/>
    </dgm:pt>
    <dgm:pt modelId="{DBBBAD5F-B19B-D945-971A-B13E4E7852F2}" type="pres">
      <dgm:prSet presAssocID="{B691F0FD-7C6C-B44F-93B2-6ED943A2DE09}" presName="sibTrans" presStyleLbl="sibTrans1D1" presStyleIdx="2" presStyleCnt="4"/>
      <dgm:spPr/>
    </dgm:pt>
    <dgm:pt modelId="{F5B0CCBB-C17D-564B-89A4-73DE4B456A96}" type="pres">
      <dgm:prSet presAssocID="{152E5973-2F12-6048-999D-889FCC110236}" presName="node" presStyleLbl="node1" presStyleIdx="3" presStyleCnt="4" custScaleX="115995" custRadScaleRad="132190">
        <dgm:presLayoutVars>
          <dgm:bulletEnabled val="1"/>
        </dgm:presLayoutVars>
      </dgm:prSet>
      <dgm:spPr/>
    </dgm:pt>
    <dgm:pt modelId="{6BE1F59D-5964-B641-BB67-5DF20EDCE989}" type="pres">
      <dgm:prSet presAssocID="{152E5973-2F12-6048-999D-889FCC110236}" presName="spNode" presStyleCnt="0"/>
      <dgm:spPr/>
    </dgm:pt>
    <dgm:pt modelId="{8E881B7F-9F65-084E-BB9F-6A3E7059A9C7}" type="pres">
      <dgm:prSet presAssocID="{58241B5E-5F11-4D45-ACD3-41C6FA15BB0F}" presName="sibTrans" presStyleLbl="sibTrans1D1" presStyleIdx="3" presStyleCnt="4"/>
      <dgm:spPr/>
    </dgm:pt>
  </dgm:ptLst>
  <dgm:cxnLst>
    <dgm:cxn modelId="{E615E009-DC60-1C42-8DD2-53F4F7B3B55C}" srcId="{634973D6-275C-BD40-A49F-DD5D9C7F63C5}" destId="{152E5973-2F12-6048-999D-889FCC110236}" srcOrd="3" destOrd="0" parTransId="{C62DAB3E-7E9C-4F40-A568-64BA7F8B53F9}" sibTransId="{58241B5E-5F11-4D45-ACD3-41C6FA15BB0F}"/>
    <dgm:cxn modelId="{8F581810-5FFD-4602-9389-CA051E665815}" type="presOf" srcId="{B691F0FD-7C6C-B44F-93B2-6ED943A2DE09}" destId="{DBBBAD5F-B19B-D945-971A-B13E4E7852F2}" srcOrd="0" destOrd="0" presId="urn:microsoft.com/office/officeart/2005/8/layout/cycle5"/>
    <dgm:cxn modelId="{41638D14-DA5B-44FB-967B-B62962F70332}" type="presOf" srcId="{8BAEAAC5-1833-374E-8B38-049480F6A4D2}" destId="{A231C5F9-EA0E-974E-89E3-144A3418443F}" srcOrd="0" destOrd="1" presId="urn:microsoft.com/office/officeart/2005/8/layout/cycle5"/>
    <dgm:cxn modelId="{CDE4C717-A8B6-4F8B-A66A-027A14131F0F}" type="presOf" srcId="{3E321603-B936-E540-AB01-3B436FBE2474}" destId="{9D36612C-5C0C-A040-B973-6DEE9FB424AA}" srcOrd="0" destOrd="0" presId="urn:microsoft.com/office/officeart/2005/8/layout/cycle5"/>
    <dgm:cxn modelId="{E57D991D-8B0E-FB4E-9582-824DFA95F172}" srcId="{F551D219-58AA-5746-92A0-AC68551F6588}" destId="{5F3F8579-8866-1341-A243-5FED59FA5554}" srcOrd="0" destOrd="0" parTransId="{0D9030CE-2FAA-264E-870F-C12102C45B6D}" sibTransId="{36C01A33-B172-0A46-A07E-3AC4C94CCA4A}"/>
    <dgm:cxn modelId="{580B6622-974F-F548-8046-0E94FE9D786E}" srcId="{634973D6-275C-BD40-A49F-DD5D9C7F63C5}" destId="{3E321603-B936-E540-AB01-3B436FBE2474}" srcOrd="1" destOrd="0" parTransId="{B47616C8-8176-1B4E-BE1A-010293D14B7A}" sibTransId="{FEC476B6-866F-D342-A6DB-0C88C88A4B43}"/>
    <dgm:cxn modelId="{D241D024-3968-41F8-8C23-F51897DE7310}" type="presOf" srcId="{634973D6-275C-BD40-A49F-DD5D9C7F63C5}" destId="{A2D0AD62-4C55-FF4C-A356-5BCEC22E79D8}" srcOrd="0" destOrd="0" presId="urn:microsoft.com/office/officeart/2005/8/layout/cycle5"/>
    <dgm:cxn modelId="{884B4431-40E2-AD4C-B296-8F52DAFA0560}" srcId="{389B5470-8F94-6A48-8EBF-42706F28E5F1}" destId="{8BAEAAC5-1833-374E-8B38-049480F6A4D2}" srcOrd="0" destOrd="0" parTransId="{5045BDD0-57C2-CB4E-812D-38BD228F85B7}" sibTransId="{5F07B8F8-0308-0147-9EB5-B9395E7186FB}"/>
    <dgm:cxn modelId="{1C9CC532-61D6-A143-BDD5-F54F1E9D1ACB}" srcId="{634973D6-275C-BD40-A49F-DD5D9C7F63C5}" destId="{F551D219-58AA-5746-92A0-AC68551F6588}" srcOrd="0" destOrd="0" parTransId="{3D40EB02-61BB-A44E-9357-160789582DFB}" sibTransId="{BAD246FA-B99B-754F-AD24-DCDA4CED7465}"/>
    <dgm:cxn modelId="{2BF41861-1719-824F-8907-D7165F2A8D98}" srcId="{634973D6-275C-BD40-A49F-DD5D9C7F63C5}" destId="{389B5470-8F94-6A48-8EBF-42706F28E5F1}" srcOrd="2" destOrd="0" parTransId="{047AF12C-DA24-8246-BDE5-ADD48F4A2A4B}" sibTransId="{B691F0FD-7C6C-B44F-93B2-6ED943A2DE09}"/>
    <dgm:cxn modelId="{3E29B146-340A-4E98-8415-D369D5F1D138}" type="presOf" srcId="{389B5470-8F94-6A48-8EBF-42706F28E5F1}" destId="{A231C5F9-EA0E-974E-89E3-144A3418443F}" srcOrd="0" destOrd="0" presId="urn:microsoft.com/office/officeart/2005/8/layout/cycle5"/>
    <dgm:cxn modelId="{77503C55-D97F-46EC-8F05-0B6F9B980AC1}" type="presOf" srcId="{58241B5E-5F11-4D45-ACD3-41C6FA15BB0F}" destId="{8E881B7F-9F65-084E-BB9F-6A3E7059A9C7}" srcOrd="0" destOrd="0" presId="urn:microsoft.com/office/officeart/2005/8/layout/cycle5"/>
    <dgm:cxn modelId="{2B5AE6AB-D6D0-4D34-BF43-61A7D4BA9BDC}" type="presOf" srcId="{5F3F8579-8866-1341-A243-5FED59FA5554}" destId="{C883C444-A8E8-1C48-A1F9-0108AB7D164B}" srcOrd="0" destOrd="1" presId="urn:microsoft.com/office/officeart/2005/8/layout/cycle5"/>
    <dgm:cxn modelId="{8DA258B1-EA17-4211-9C73-673032EE903A}" type="presOf" srcId="{152E5973-2F12-6048-999D-889FCC110236}" destId="{F5B0CCBB-C17D-564B-89A4-73DE4B456A96}" srcOrd="0" destOrd="0" presId="urn:microsoft.com/office/officeart/2005/8/layout/cycle5"/>
    <dgm:cxn modelId="{8B2228B9-A4D6-4633-9E05-8FE8CD80A4FB}" type="presOf" srcId="{F551D219-58AA-5746-92A0-AC68551F6588}" destId="{C883C444-A8E8-1C48-A1F9-0108AB7D164B}" srcOrd="0" destOrd="0" presId="urn:microsoft.com/office/officeart/2005/8/layout/cycle5"/>
    <dgm:cxn modelId="{AE66F3C0-D50B-4A9B-9AEB-DFE09835F224}" type="presOf" srcId="{FEC476B6-866F-D342-A6DB-0C88C88A4B43}" destId="{C4FA52C8-DA2F-BD42-B20B-AB9A6C6E59BF}" srcOrd="0" destOrd="0" presId="urn:microsoft.com/office/officeart/2005/8/layout/cycle5"/>
    <dgm:cxn modelId="{B6BEB6D1-3BF8-466C-A133-49877847DBCA}" type="presOf" srcId="{BAD246FA-B99B-754F-AD24-DCDA4CED7465}" destId="{E677D905-6C86-2846-972C-28D77D2B9A3A}" srcOrd="0" destOrd="0" presId="urn:microsoft.com/office/officeart/2005/8/layout/cycle5"/>
    <dgm:cxn modelId="{1C564FDD-6203-4EF5-85B9-6F5D7D3CA8EA}" type="presParOf" srcId="{A2D0AD62-4C55-FF4C-A356-5BCEC22E79D8}" destId="{C883C444-A8E8-1C48-A1F9-0108AB7D164B}" srcOrd="0" destOrd="0" presId="urn:microsoft.com/office/officeart/2005/8/layout/cycle5"/>
    <dgm:cxn modelId="{FF515BD9-F380-4CF0-AEE7-0BF6C5F69E74}" type="presParOf" srcId="{A2D0AD62-4C55-FF4C-A356-5BCEC22E79D8}" destId="{68C028AA-46C4-B249-A0FF-9C2B96C7F431}" srcOrd="1" destOrd="0" presId="urn:microsoft.com/office/officeart/2005/8/layout/cycle5"/>
    <dgm:cxn modelId="{244B6457-EDCB-4A73-B8FF-A7E8E8925F39}" type="presParOf" srcId="{A2D0AD62-4C55-FF4C-A356-5BCEC22E79D8}" destId="{E677D905-6C86-2846-972C-28D77D2B9A3A}" srcOrd="2" destOrd="0" presId="urn:microsoft.com/office/officeart/2005/8/layout/cycle5"/>
    <dgm:cxn modelId="{58891808-4CBB-4E80-8188-E9E3055DF1C9}" type="presParOf" srcId="{A2D0AD62-4C55-FF4C-A356-5BCEC22E79D8}" destId="{9D36612C-5C0C-A040-B973-6DEE9FB424AA}" srcOrd="3" destOrd="0" presId="urn:microsoft.com/office/officeart/2005/8/layout/cycle5"/>
    <dgm:cxn modelId="{CEA54A18-7DC8-49A4-A85B-EC2CFBF0EF04}" type="presParOf" srcId="{A2D0AD62-4C55-FF4C-A356-5BCEC22E79D8}" destId="{CBB426B5-59B6-9D41-A346-036C7DC6F2E7}" srcOrd="4" destOrd="0" presId="urn:microsoft.com/office/officeart/2005/8/layout/cycle5"/>
    <dgm:cxn modelId="{504F78DA-764E-49BE-BCED-0B351BAE310C}" type="presParOf" srcId="{A2D0AD62-4C55-FF4C-A356-5BCEC22E79D8}" destId="{C4FA52C8-DA2F-BD42-B20B-AB9A6C6E59BF}" srcOrd="5" destOrd="0" presId="urn:microsoft.com/office/officeart/2005/8/layout/cycle5"/>
    <dgm:cxn modelId="{BEB87105-07E8-4496-80FB-3378CB6FBEBA}" type="presParOf" srcId="{A2D0AD62-4C55-FF4C-A356-5BCEC22E79D8}" destId="{A231C5F9-EA0E-974E-89E3-144A3418443F}" srcOrd="6" destOrd="0" presId="urn:microsoft.com/office/officeart/2005/8/layout/cycle5"/>
    <dgm:cxn modelId="{6D925EC7-50FA-4BE6-A8BD-F71C3929CCC8}" type="presParOf" srcId="{A2D0AD62-4C55-FF4C-A356-5BCEC22E79D8}" destId="{94B4E7B4-BB69-F04A-B510-9B73C5824281}" srcOrd="7" destOrd="0" presId="urn:microsoft.com/office/officeart/2005/8/layout/cycle5"/>
    <dgm:cxn modelId="{4DDD6491-1D5A-4849-8249-E17F4775D10E}" type="presParOf" srcId="{A2D0AD62-4C55-FF4C-A356-5BCEC22E79D8}" destId="{DBBBAD5F-B19B-D945-971A-B13E4E7852F2}" srcOrd="8" destOrd="0" presId="urn:microsoft.com/office/officeart/2005/8/layout/cycle5"/>
    <dgm:cxn modelId="{90A6FD8B-6B52-4139-BD9A-B1834880CDD5}" type="presParOf" srcId="{A2D0AD62-4C55-FF4C-A356-5BCEC22E79D8}" destId="{F5B0CCBB-C17D-564B-89A4-73DE4B456A96}" srcOrd="9" destOrd="0" presId="urn:microsoft.com/office/officeart/2005/8/layout/cycle5"/>
    <dgm:cxn modelId="{F804290E-56D1-4637-8ED5-D27DA8F68B45}" type="presParOf" srcId="{A2D0AD62-4C55-FF4C-A356-5BCEC22E79D8}" destId="{6BE1F59D-5964-B641-BB67-5DF20EDCE989}" srcOrd="10" destOrd="0" presId="urn:microsoft.com/office/officeart/2005/8/layout/cycle5"/>
    <dgm:cxn modelId="{5475037A-E0F4-4618-AFB0-0030D464993C}" type="presParOf" srcId="{A2D0AD62-4C55-FF4C-A356-5BCEC22E79D8}" destId="{8E881B7F-9F65-084E-BB9F-6A3E7059A9C7}" srcOrd="11" destOrd="0" presId="urn:microsoft.com/office/officeart/2005/8/layout/cycle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36038-8C9B-4C44-AF5D-471B57FC4B93}">
      <dsp:nvSpPr>
        <dsp:cNvPr id="0" name=""/>
        <dsp:cNvSpPr/>
      </dsp:nvSpPr>
      <dsp:spPr>
        <a:xfrm>
          <a:off x="3766" y="719486"/>
          <a:ext cx="3473675" cy="2167827"/>
        </a:xfrm>
        <a:prstGeom prst="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altLang="zh-CN" sz="2500" u="sng" kern="1200" dirty="0">
              <a:solidFill>
                <a:schemeClr val="tx1"/>
              </a:solidFill>
            </a:rPr>
            <a:t>Good but not great</a:t>
          </a:r>
          <a:r>
            <a:rPr lang="en-US" altLang="zh-CN" sz="2500" kern="1200" dirty="0">
              <a:solidFill>
                <a:schemeClr val="tx1"/>
              </a:solidFill>
            </a:rPr>
            <a:t>: </a:t>
          </a:r>
        </a:p>
        <a:p>
          <a:pPr marL="0" lvl="0" indent="0" algn="ctr" defTabSz="1111250">
            <a:lnSpc>
              <a:spcPct val="90000"/>
            </a:lnSpc>
            <a:spcBef>
              <a:spcPct val="0"/>
            </a:spcBef>
            <a:spcAft>
              <a:spcPct val="35000"/>
            </a:spcAft>
            <a:buNone/>
          </a:pPr>
          <a:r>
            <a:rPr lang="en-US" altLang="zh-CN" sz="2500" kern="1200" dirty="0">
              <a:solidFill>
                <a:schemeClr val="tx1"/>
              </a:solidFill>
            </a:rPr>
            <a:t>Country A’s GDP is expected to grow </a:t>
          </a:r>
          <a:r>
            <a:rPr lang="en-US" altLang="zh-CN" sz="2500" i="1" kern="1200" dirty="0">
              <a:solidFill>
                <a:schemeClr val="tx1"/>
              </a:solidFill>
            </a:rPr>
            <a:t>2.3% </a:t>
          </a:r>
          <a:r>
            <a:rPr lang="en-US" altLang="zh-CN" sz="2500" i="0" kern="1200" dirty="0">
              <a:solidFill>
                <a:schemeClr val="tx1"/>
              </a:solidFill>
            </a:rPr>
            <a:t>in </a:t>
          </a:r>
          <a:r>
            <a:rPr lang="en-US" altLang="zh-CN" sz="2500" kern="1200" dirty="0">
              <a:solidFill>
                <a:schemeClr val="tx1"/>
              </a:solidFill>
            </a:rPr>
            <a:t>2019</a:t>
          </a:r>
          <a:endParaRPr lang="zh-CN" altLang="en-US" sz="2500" kern="1200" dirty="0">
            <a:solidFill>
              <a:schemeClr val="tx1"/>
            </a:solidFill>
          </a:endParaRPr>
        </a:p>
      </dsp:txBody>
      <dsp:txXfrm>
        <a:off x="3766" y="719486"/>
        <a:ext cx="3473675" cy="2167827"/>
      </dsp:txXfrm>
    </dsp:sp>
    <dsp:sp modelId="{6E772D2A-D1D7-4692-93F2-AE866C9029F0}">
      <dsp:nvSpPr>
        <dsp:cNvPr id="0" name=""/>
        <dsp:cNvSpPr/>
      </dsp:nvSpPr>
      <dsp:spPr>
        <a:xfrm>
          <a:off x="3818198" y="753119"/>
          <a:ext cx="3493235" cy="2100561"/>
        </a:xfrm>
        <a:prstGeom prst="rect">
          <a:avLst/>
        </a:prstGeom>
        <a:gradFill rotWithShape="0">
          <a:gsLst>
            <a:gs pos="0">
              <a:schemeClr val="accent5">
                <a:hueOff val="-9933876"/>
                <a:satOff val="39811"/>
                <a:lumOff val="8628"/>
                <a:alphaOff val="0"/>
                <a:tint val="100000"/>
                <a:shade val="100000"/>
                <a:satMod val="130000"/>
              </a:schemeClr>
            </a:gs>
            <a:gs pos="100000">
              <a:schemeClr val="accent5">
                <a:hueOff val="-9933876"/>
                <a:satOff val="39811"/>
                <a:lumOff val="862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altLang="zh-CN" sz="2500" i="0" u="sng" kern="1200" dirty="0">
              <a:solidFill>
                <a:schemeClr val="tx1"/>
              </a:solidFill>
            </a:rPr>
            <a:t>Country B’s economy is in trouble</a:t>
          </a:r>
          <a:r>
            <a:rPr lang="en-US" altLang="zh-CN" sz="2500" kern="1200" dirty="0">
              <a:solidFill>
                <a:schemeClr val="tx1"/>
              </a:solidFill>
            </a:rPr>
            <a:t>: </a:t>
          </a:r>
        </a:p>
        <a:p>
          <a:pPr marL="0" lvl="0" indent="0" algn="ctr" defTabSz="1111250">
            <a:lnSpc>
              <a:spcPct val="90000"/>
            </a:lnSpc>
            <a:spcBef>
              <a:spcPct val="0"/>
            </a:spcBef>
            <a:spcAft>
              <a:spcPct val="35000"/>
            </a:spcAft>
            <a:buNone/>
          </a:pPr>
          <a:r>
            <a:rPr lang="en-US" altLang="zh-CN" sz="2500" kern="1200" dirty="0">
              <a:solidFill>
                <a:schemeClr val="tx1"/>
              </a:solidFill>
            </a:rPr>
            <a:t>Economists expect to see </a:t>
          </a:r>
          <a:r>
            <a:rPr lang="en-US" altLang="zh-CN" sz="2500" i="1" kern="1200" dirty="0">
              <a:solidFill>
                <a:schemeClr val="tx1"/>
              </a:solidFill>
            </a:rPr>
            <a:t>6.95% </a:t>
          </a:r>
          <a:r>
            <a:rPr lang="en-US" altLang="zh-CN" sz="2500" kern="1200" dirty="0">
              <a:solidFill>
                <a:schemeClr val="tx1"/>
              </a:solidFill>
            </a:rPr>
            <a:t>annual GDP growth in 2019. </a:t>
          </a:r>
          <a:endParaRPr lang="zh-CN" altLang="en-US" sz="2500" kern="1200" dirty="0">
            <a:solidFill>
              <a:schemeClr val="tx1"/>
            </a:solidFill>
          </a:endParaRPr>
        </a:p>
      </dsp:txBody>
      <dsp:txXfrm>
        <a:off x="3818198" y="753119"/>
        <a:ext cx="3493235" cy="2100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36038-8C9B-4C44-AF5D-471B57FC4B93}">
      <dsp:nvSpPr>
        <dsp:cNvPr id="0" name=""/>
        <dsp:cNvSpPr/>
      </dsp:nvSpPr>
      <dsp:spPr>
        <a:xfrm>
          <a:off x="3766" y="719486"/>
          <a:ext cx="3473675" cy="2167827"/>
        </a:xfrm>
        <a:prstGeom prst="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altLang="zh-CN" sz="2500" u="sng" kern="1200" dirty="0">
              <a:solidFill>
                <a:schemeClr val="tx1"/>
              </a:solidFill>
            </a:rPr>
            <a:t>Good but not great</a:t>
          </a:r>
          <a:r>
            <a:rPr lang="en-US" altLang="zh-CN" sz="2500" kern="1200" dirty="0">
              <a:solidFill>
                <a:schemeClr val="tx1"/>
              </a:solidFill>
            </a:rPr>
            <a:t>: </a:t>
          </a:r>
        </a:p>
        <a:p>
          <a:pPr marL="0" lvl="0" indent="0" algn="ctr" defTabSz="1111250">
            <a:lnSpc>
              <a:spcPct val="90000"/>
            </a:lnSpc>
            <a:spcBef>
              <a:spcPct val="0"/>
            </a:spcBef>
            <a:spcAft>
              <a:spcPct val="35000"/>
            </a:spcAft>
            <a:buNone/>
          </a:pPr>
          <a:r>
            <a:rPr lang="en-US" altLang="zh-CN" sz="2500" kern="1200" dirty="0">
              <a:solidFill>
                <a:schemeClr val="tx1"/>
              </a:solidFill>
            </a:rPr>
            <a:t>Country A’s GDP is expected to grow </a:t>
          </a:r>
          <a:r>
            <a:rPr lang="en-US" altLang="zh-CN" sz="2500" i="1" kern="1200" dirty="0">
              <a:solidFill>
                <a:schemeClr val="tx1"/>
              </a:solidFill>
            </a:rPr>
            <a:t>2.3% </a:t>
          </a:r>
          <a:r>
            <a:rPr lang="en-US" altLang="zh-CN" sz="2500" i="0" kern="1200" dirty="0">
              <a:solidFill>
                <a:schemeClr val="tx1"/>
              </a:solidFill>
            </a:rPr>
            <a:t>in </a:t>
          </a:r>
          <a:r>
            <a:rPr lang="en-US" altLang="zh-CN" sz="2500" kern="1200" dirty="0">
              <a:solidFill>
                <a:schemeClr val="tx1"/>
              </a:solidFill>
            </a:rPr>
            <a:t>2019</a:t>
          </a:r>
          <a:endParaRPr lang="zh-CN" altLang="en-US" sz="2500" kern="1200" dirty="0">
            <a:solidFill>
              <a:schemeClr val="tx1"/>
            </a:solidFill>
          </a:endParaRPr>
        </a:p>
      </dsp:txBody>
      <dsp:txXfrm>
        <a:off x="3766" y="719486"/>
        <a:ext cx="3473675" cy="2167827"/>
      </dsp:txXfrm>
    </dsp:sp>
    <dsp:sp modelId="{6E772D2A-D1D7-4692-93F2-AE866C9029F0}">
      <dsp:nvSpPr>
        <dsp:cNvPr id="0" name=""/>
        <dsp:cNvSpPr/>
      </dsp:nvSpPr>
      <dsp:spPr>
        <a:xfrm>
          <a:off x="3818198" y="753119"/>
          <a:ext cx="3493235" cy="2100561"/>
        </a:xfrm>
        <a:prstGeom prst="rect">
          <a:avLst/>
        </a:prstGeom>
        <a:gradFill rotWithShape="0">
          <a:gsLst>
            <a:gs pos="0">
              <a:schemeClr val="accent5">
                <a:hueOff val="-9933876"/>
                <a:satOff val="39811"/>
                <a:lumOff val="8628"/>
                <a:alphaOff val="0"/>
                <a:tint val="100000"/>
                <a:shade val="100000"/>
                <a:satMod val="130000"/>
              </a:schemeClr>
            </a:gs>
            <a:gs pos="100000">
              <a:schemeClr val="accent5">
                <a:hueOff val="-9933876"/>
                <a:satOff val="39811"/>
                <a:lumOff val="862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altLang="zh-CN" sz="2500" i="0" u="sng" kern="1200" dirty="0">
              <a:solidFill>
                <a:schemeClr val="tx1"/>
              </a:solidFill>
            </a:rPr>
            <a:t>Country B’s economy is in trouble</a:t>
          </a:r>
          <a:r>
            <a:rPr lang="en-US" altLang="zh-CN" sz="2500" kern="1200" dirty="0">
              <a:solidFill>
                <a:schemeClr val="tx1"/>
              </a:solidFill>
            </a:rPr>
            <a:t>: </a:t>
          </a:r>
        </a:p>
        <a:p>
          <a:pPr marL="0" lvl="0" indent="0" algn="ctr" defTabSz="1111250">
            <a:lnSpc>
              <a:spcPct val="90000"/>
            </a:lnSpc>
            <a:spcBef>
              <a:spcPct val="0"/>
            </a:spcBef>
            <a:spcAft>
              <a:spcPct val="35000"/>
            </a:spcAft>
            <a:buNone/>
          </a:pPr>
          <a:r>
            <a:rPr lang="en-US" altLang="zh-CN" sz="2500" kern="1200" dirty="0">
              <a:solidFill>
                <a:schemeClr val="tx1"/>
              </a:solidFill>
            </a:rPr>
            <a:t>Economists expect to see </a:t>
          </a:r>
          <a:r>
            <a:rPr lang="en-US" altLang="zh-CN" sz="2500" i="1" kern="1200" dirty="0">
              <a:solidFill>
                <a:schemeClr val="tx1"/>
              </a:solidFill>
            </a:rPr>
            <a:t>6.95% </a:t>
          </a:r>
          <a:r>
            <a:rPr lang="en-US" altLang="zh-CN" sz="2500" kern="1200" dirty="0">
              <a:solidFill>
                <a:schemeClr val="tx1"/>
              </a:solidFill>
            </a:rPr>
            <a:t>annual GDP growth in 2019. </a:t>
          </a:r>
          <a:endParaRPr lang="zh-CN" altLang="en-US" sz="2500" kern="1200" dirty="0">
            <a:solidFill>
              <a:schemeClr val="tx1"/>
            </a:solidFill>
          </a:endParaRPr>
        </a:p>
      </dsp:txBody>
      <dsp:txXfrm>
        <a:off x="3818198" y="753119"/>
        <a:ext cx="3493235" cy="21005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3C444-A8E8-1C48-A1F9-0108AB7D164B}">
      <dsp:nvSpPr>
        <dsp:cNvPr id="0" name=""/>
        <dsp:cNvSpPr/>
      </dsp:nvSpPr>
      <dsp:spPr>
        <a:xfrm>
          <a:off x="2835346" y="223"/>
          <a:ext cx="2559612" cy="1175370"/>
        </a:xfrm>
        <a:prstGeom prst="roundRect">
          <a:avLst/>
        </a:prstGeom>
        <a:solidFill>
          <a:schemeClr val="tx2"/>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Population</a:t>
          </a:r>
        </a:p>
        <a:p>
          <a:pPr marL="228600" lvl="1" indent="-228600" algn="l" defTabSz="889000">
            <a:lnSpc>
              <a:spcPct val="90000"/>
            </a:lnSpc>
            <a:spcBef>
              <a:spcPct val="0"/>
            </a:spcBef>
            <a:spcAft>
              <a:spcPct val="15000"/>
            </a:spcAft>
            <a:buChar char="•"/>
          </a:pPr>
          <a:r>
            <a:rPr lang="en-US" sz="2000" kern="1200" dirty="0"/>
            <a:t>All the individuals of interest</a:t>
          </a:r>
        </a:p>
      </dsp:txBody>
      <dsp:txXfrm>
        <a:off x="2892723" y="57600"/>
        <a:ext cx="2444858" cy="1060616"/>
      </dsp:txXfrm>
    </dsp:sp>
    <dsp:sp modelId="{E677D905-6C86-2846-972C-28D77D2B9A3A}">
      <dsp:nvSpPr>
        <dsp:cNvPr id="0" name=""/>
        <dsp:cNvSpPr/>
      </dsp:nvSpPr>
      <dsp:spPr>
        <a:xfrm>
          <a:off x="3105790" y="1038122"/>
          <a:ext cx="3881958" cy="3881958"/>
        </a:xfrm>
        <a:custGeom>
          <a:avLst/>
          <a:gdLst/>
          <a:ahLst/>
          <a:cxnLst/>
          <a:rect l="0" t="0" r="0" b="0"/>
          <a:pathLst>
            <a:path>
              <a:moveTo>
                <a:pt x="2590014" y="111729"/>
              </a:moveTo>
              <a:arcTo wR="1940979" hR="1940979" stAng="17372110" swAng="1736294"/>
            </a:path>
          </a:pathLst>
        </a:custGeom>
        <a:noFill/>
        <a:ln w="9525" cap="flat" cmpd="sng" algn="ctr">
          <a:solidFill>
            <a:schemeClr val="dk2">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9D36612C-5C0C-A040-B973-6DEE9FB424AA}">
      <dsp:nvSpPr>
        <dsp:cNvPr id="0" name=""/>
        <dsp:cNvSpPr/>
      </dsp:nvSpPr>
      <dsp:spPr>
        <a:xfrm>
          <a:off x="5705193" y="1941202"/>
          <a:ext cx="2096082" cy="1175370"/>
        </a:xfrm>
        <a:prstGeom prst="roundRect">
          <a:avLst/>
        </a:prstGeom>
        <a:solidFill>
          <a:schemeClr val="tx2"/>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The sample is selected from the population</a:t>
          </a:r>
        </a:p>
      </dsp:txBody>
      <dsp:txXfrm>
        <a:off x="5762570" y="1998579"/>
        <a:ext cx="1981328" cy="1060616"/>
      </dsp:txXfrm>
    </dsp:sp>
    <dsp:sp modelId="{C4FA52C8-DA2F-BD42-B20B-AB9A6C6E59BF}">
      <dsp:nvSpPr>
        <dsp:cNvPr id="0" name=""/>
        <dsp:cNvSpPr/>
      </dsp:nvSpPr>
      <dsp:spPr>
        <a:xfrm>
          <a:off x="3062423" y="209624"/>
          <a:ext cx="3881958" cy="3881958"/>
        </a:xfrm>
        <a:custGeom>
          <a:avLst/>
          <a:gdLst/>
          <a:ahLst/>
          <a:cxnLst/>
          <a:rect l="0" t="0" r="0" b="0"/>
          <a:pathLst>
            <a:path>
              <a:moveTo>
                <a:pt x="3432193" y="3183428"/>
              </a:moveTo>
              <a:arcTo wR="1940979" hR="1940979" stAng="2388023" swAng="1894678"/>
            </a:path>
          </a:pathLst>
        </a:custGeom>
        <a:noFill/>
        <a:ln w="9525" cap="flat" cmpd="sng" algn="ctr">
          <a:solidFill>
            <a:schemeClr val="dk2">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A231C5F9-EA0E-974E-89E3-144A3418443F}">
      <dsp:nvSpPr>
        <dsp:cNvPr id="0" name=""/>
        <dsp:cNvSpPr/>
      </dsp:nvSpPr>
      <dsp:spPr>
        <a:xfrm>
          <a:off x="2934402" y="3882181"/>
          <a:ext cx="2361499" cy="1175370"/>
        </a:xfrm>
        <a:prstGeom prst="roundRect">
          <a:avLst/>
        </a:prstGeom>
        <a:solidFill>
          <a:schemeClr val="tx2"/>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Sample</a:t>
          </a:r>
        </a:p>
        <a:p>
          <a:pPr marL="228600" lvl="1" indent="-228600" algn="l" defTabSz="889000">
            <a:lnSpc>
              <a:spcPct val="90000"/>
            </a:lnSpc>
            <a:spcBef>
              <a:spcPct val="0"/>
            </a:spcBef>
            <a:spcAft>
              <a:spcPct val="15000"/>
            </a:spcAft>
            <a:buChar char="•"/>
          </a:pPr>
          <a:r>
            <a:rPr lang="en-US" sz="2000" kern="1200" dirty="0"/>
            <a:t>The individuals selected</a:t>
          </a:r>
        </a:p>
      </dsp:txBody>
      <dsp:txXfrm>
        <a:off x="2991779" y="3939558"/>
        <a:ext cx="2246745" cy="1060616"/>
      </dsp:txXfrm>
    </dsp:sp>
    <dsp:sp modelId="{DBBBAD5F-B19B-D945-971A-B13E4E7852F2}">
      <dsp:nvSpPr>
        <dsp:cNvPr id="0" name=""/>
        <dsp:cNvSpPr/>
      </dsp:nvSpPr>
      <dsp:spPr>
        <a:xfrm>
          <a:off x="1368313" y="224006"/>
          <a:ext cx="3881958" cy="3881958"/>
        </a:xfrm>
        <a:custGeom>
          <a:avLst/>
          <a:gdLst/>
          <a:ahLst/>
          <a:cxnLst/>
          <a:rect l="0" t="0" r="0" b="0"/>
          <a:pathLst>
            <a:path>
              <a:moveTo>
                <a:pt x="1253865" y="3756268"/>
              </a:moveTo>
              <a:arcTo wR="1940979" hR="1940979" stAng="6643944" swAng="1818828"/>
            </a:path>
          </a:pathLst>
        </a:custGeom>
        <a:noFill/>
        <a:ln w="9525" cap="flat" cmpd="sng" algn="ctr">
          <a:solidFill>
            <a:schemeClr val="dk2">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F5B0CCBB-C17D-564B-89A4-73DE4B456A96}">
      <dsp:nvSpPr>
        <dsp:cNvPr id="0" name=""/>
        <dsp:cNvSpPr/>
      </dsp:nvSpPr>
      <dsp:spPr>
        <a:xfrm>
          <a:off x="500625" y="1941202"/>
          <a:ext cx="2097493" cy="1175370"/>
        </a:xfrm>
        <a:prstGeom prst="roundRect">
          <a:avLst/>
        </a:prstGeom>
        <a:solidFill>
          <a:schemeClr val="tx2"/>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results from the sample are generalized to the population</a:t>
          </a:r>
        </a:p>
      </dsp:txBody>
      <dsp:txXfrm>
        <a:off x="558002" y="1998579"/>
        <a:ext cx="1982739" cy="1060616"/>
      </dsp:txXfrm>
    </dsp:sp>
    <dsp:sp modelId="{8E881B7F-9F65-084E-BB9F-6A3E7059A9C7}">
      <dsp:nvSpPr>
        <dsp:cNvPr id="0" name=""/>
        <dsp:cNvSpPr/>
      </dsp:nvSpPr>
      <dsp:spPr>
        <a:xfrm>
          <a:off x="1327726" y="1020611"/>
          <a:ext cx="3881958" cy="3881958"/>
        </a:xfrm>
        <a:custGeom>
          <a:avLst/>
          <a:gdLst/>
          <a:ahLst/>
          <a:cxnLst/>
          <a:rect l="0" t="0" r="0" b="0"/>
          <a:pathLst>
            <a:path>
              <a:moveTo>
                <a:pt x="466304" y="678943"/>
              </a:moveTo>
              <a:arcTo wR="1940979" hR="1940979" stAng="13233427" swAng="1662038"/>
            </a:path>
          </a:pathLst>
        </a:custGeom>
        <a:noFill/>
        <a:ln w="9525" cap="flat" cmpd="sng" algn="ctr">
          <a:solidFill>
            <a:schemeClr val="dk2">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1/27/2020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54</a:t>
            </a:fld>
            <a:endParaRPr lang="en-US"/>
          </a:p>
        </p:txBody>
      </p:sp>
    </p:spTree>
    <p:extLst>
      <p:ext uri="{BB962C8B-B14F-4D97-AF65-F5344CB8AC3E}">
        <p14:creationId xmlns:p14="http://schemas.microsoft.com/office/powerpoint/2010/main" val="1296845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55</a:t>
            </a:fld>
            <a:endParaRPr lang="en-US"/>
          </a:p>
        </p:txBody>
      </p:sp>
    </p:spTree>
    <p:extLst>
      <p:ext uri="{BB962C8B-B14F-4D97-AF65-F5344CB8AC3E}">
        <p14:creationId xmlns:p14="http://schemas.microsoft.com/office/powerpoint/2010/main" val="3480184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56</a:t>
            </a:fld>
            <a:endParaRPr lang="en-US"/>
          </a:p>
        </p:txBody>
      </p:sp>
    </p:spTree>
    <p:extLst>
      <p:ext uri="{BB962C8B-B14F-4D97-AF65-F5344CB8AC3E}">
        <p14:creationId xmlns:p14="http://schemas.microsoft.com/office/powerpoint/2010/main" val="509100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red line is the standard normal distribution </a:t>
            </a:r>
          </a:p>
        </p:txBody>
      </p:sp>
      <p:sp>
        <p:nvSpPr>
          <p:cNvPr id="4" name="Slide Number Placeholder 3"/>
          <p:cNvSpPr>
            <a:spLocks noGrp="1"/>
          </p:cNvSpPr>
          <p:nvPr>
            <p:ph type="sldNum" sz="quarter" idx="10"/>
          </p:nvPr>
        </p:nvSpPr>
        <p:spPr/>
        <p:txBody>
          <a:bodyPr/>
          <a:lstStyle/>
          <a:p>
            <a:fld id="{90C4E4C1-AC8F-D74E-8D15-CAC414F5A92D}" type="slidenum">
              <a:rPr lang="en-US" smtClean="0"/>
              <a:t>58</a:t>
            </a:fld>
            <a:endParaRPr lang="en-US"/>
          </a:p>
        </p:txBody>
      </p:sp>
    </p:spTree>
    <p:extLst>
      <p:ext uri="{BB962C8B-B14F-4D97-AF65-F5344CB8AC3E}">
        <p14:creationId xmlns:p14="http://schemas.microsoft.com/office/powerpoint/2010/main" val="1677051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64</a:t>
            </a:fld>
            <a:endParaRPr lang="en-US"/>
          </a:p>
        </p:txBody>
      </p:sp>
    </p:spTree>
    <p:extLst>
      <p:ext uri="{BB962C8B-B14F-4D97-AF65-F5344CB8AC3E}">
        <p14:creationId xmlns:p14="http://schemas.microsoft.com/office/powerpoint/2010/main" val="3471781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66</a:t>
            </a:fld>
            <a:endParaRPr lang="en-US"/>
          </a:p>
        </p:txBody>
      </p:sp>
    </p:spTree>
    <p:extLst>
      <p:ext uri="{BB962C8B-B14F-4D97-AF65-F5344CB8AC3E}">
        <p14:creationId xmlns:p14="http://schemas.microsoft.com/office/powerpoint/2010/main" val="520681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67</a:t>
            </a:fld>
            <a:endParaRPr lang="en-US"/>
          </a:p>
        </p:txBody>
      </p:sp>
    </p:spTree>
    <p:extLst>
      <p:ext uri="{BB962C8B-B14F-4D97-AF65-F5344CB8AC3E}">
        <p14:creationId xmlns:p14="http://schemas.microsoft.com/office/powerpoint/2010/main" val="637254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68</a:t>
            </a:fld>
            <a:endParaRPr lang="en-US"/>
          </a:p>
        </p:txBody>
      </p:sp>
    </p:spTree>
    <p:extLst>
      <p:ext uri="{BB962C8B-B14F-4D97-AF65-F5344CB8AC3E}">
        <p14:creationId xmlns:p14="http://schemas.microsoft.com/office/powerpoint/2010/main" val="1097091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GDP: Gross domestic product (one of the core economic</a:t>
            </a:r>
            <a:r>
              <a:rPr lang="en-US" altLang="zh-CN" baseline="0" dirty="0"/>
              <a:t> indices to measure the scale of economic growth) </a:t>
            </a:r>
            <a:endParaRPr lang="zh-CN" altLang="en-US" dirty="0"/>
          </a:p>
        </p:txBody>
      </p:sp>
      <p:sp>
        <p:nvSpPr>
          <p:cNvPr id="4" name="灯片编号占位符 3"/>
          <p:cNvSpPr>
            <a:spLocks noGrp="1"/>
          </p:cNvSpPr>
          <p:nvPr>
            <p:ph type="sldNum" sz="quarter" idx="10"/>
          </p:nvPr>
        </p:nvSpPr>
        <p:spPr/>
        <p:txBody>
          <a:bodyPr/>
          <a:lstStyle/>
          <a:p>
            <a:fld id="{0A77CEFA-D635-4D72-970B-D443C657AD82}" type="slidenum">
              <a:rPr lang="en-US" smtClean="0"/>
              <a:t>2</a:t>
            </a:fld>
            <a:endParaRPr lang="en-US"/>
          </a:p>
        </p:txBody>
      </p:sp>
    </p:spTree>
    <p:extLst>
      <p:ext uri="{BB962C8B-B14F-4D97-AF65-F5344CB8AC3E}">
        <p14:creationId xmlns:p14="http://schemas.microsoft.com/office/powerpoint/2010/main" val="2078689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GDP: Gross domestic product (one of the core economic</a:t>
            </a:r>
            <a:r>
              <a:rPr lang="en-US" altLang="zh-CN" baseline="0" dirty="0"/>
              <a:t> indices to measure the scale of economic growth) </a:t>
            </a:r>
            <a:endParaRPr lang="zh-CN" altLang="en-US" dirty="0"/>
          </a:p>
        </p:txBody>
      </p:sp>
      <p:sp>
        <p:nvSpPr>
          <p:cNvPr id="4" name="灯片编号占位符 3"/>
          <p:cNvSpPr>
            <a:spLocks noGrp="1"/>
          </p:cNvSpPr>
          <p:nvPr>
            <p:ph type="sldNum" sz="quarter" idx="10"/>
          </p:nvPr>
        </p:nvSpPr>
        <p:spPr/>
        <p:txBody>
          <a:bodyPr/>
          <a:lstStyle/>
          <a:p>
            <a:fld id="{0A77CEFA-D635-4D72-970B-D443C657AD82}" type="slidenum">
              <a:rPr lang="en-US" smtClean="0"/>
              <a:t>5</a:t>
            </a:fld>
            <a:endParaRPr lang="en-US"/>
          </a:p>
        </p:txBody>
      </p:sp>
    </p:spTree>
    <p:extLst>
      <p:ext uri="{BB962C8B-B14F-4D97-AF65-F5344CB8AC3E}">
        <p14:creationId xmlns:p14="http://schemas.microsoft.com/office/powerpoint/2010/main" val="2805016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Continuum</a:t>
            </a:r>
            <a:r>
              <a:rPr lang="en-US" altLang="zh-CN" baseline="0" dirty="0"/>
              <a:t> of population vs. sample</a:t>
            </a:r>
            <a:endParaRPr lang="zh-CN" altLang="en-US" dirty="0"/>
          </a:p>
        </p:txBody>
      </p:sp>
      <p:sp>
        <p:nvSpPr>
          <p:cNvPr id="4" name="灯片编号占位符 3"/>
          <p:cNvSpPr>
            <a:spLocks noGrp="1"/>
          </p:cNvSpPr>
          <p:nvPr>
            <p:ph type="sldNum" sz="quarter" idx="10"/>
          </p:nvPr>
        </p:nvSpPr>
        <p:spPr/>
        <p:txBody>
          <a:bodyPr/>
          <a:lstStyle/>
          <a:p>
            <a:fld id="{0A77CEFA-D635-4D72-970B-D443C657AD82}" type="slidenum">
              <a:rPr lang="en-US" smtClean="0"/>
              <a:t>13</a:t>
            </a:fld>
            <a:endParaRPr lang="en-US"/>
          </a:p>
        </p:txBody>
      </p:sp>
    </p:spTree>
    <p:extLst>
      <p:ext uri="{BB962C8B-B14F-4D97-AF65-F5344CB8AC3E}">
        <p14:creationId xmlns:p14="http://schemas.microsoft.com/office/powerpoint/2010/main" val="2958478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C1047D36-E5A8-4B04-977F-68EE7CD87530}" type="slidenum">
              <a:rPr lang="en-US" smtClean="0"/>
              <a:t>37</a:t>
            </a:fld>
            <a:endParaRPr lang="en-US"/>
          </a:p>
        </p:txBody>
      </p:sp>
    </p:spTree>
    <p:extLst>
      <p:ext uri="{BB962C8B-B14F-4D97-AF65-F5344CB8AC3E}">
        <p14:creationId xmlns:p14="http://schemas.microsoft.com/office/powerpoint/2010/main" val="992468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1" dirty="0"/>
              <a:t>N</a:t>
            </a:r>
            <a:r>
              <a:rPr lang="en-US" altLang="zh-CN" i="0" dirty="0"/>
              <a:t> -1 is the degree</a:t>
            </a:r>
            <a:r>
              <a:rPr lang="en-US" altLang="zh-CN" i="0" baseline="0" dirty="0"/>
              <a:t> of freedom when you use estimation. Every time you rely on a statistic from the sample (rather than from the population), you lose one degree of freedom. The reason for “minus 1” is because we are relying on another estimate, the sample mean, to estimate the sample variance and SD. </a:t>
            </a:r>
            <a:endParaRPr lang="zh-CN" altLang="en-US" i="1" dirty="0"/>
          </a:p>
        </p:txBody>
      </p:sp>
      <p:sp>
        <p:nvSpPr>
          <p:cNvPr id="4" name="灯片编号占位符 3"/>
          <p:cNvSpPr>
            <a:spLocks noGrp="1"/>
          </p:cNvSpPr>
          <p:nvPr>
            <p:ph type="sldNum" sz="quarter" idx="10"/>
          </p:nvPr>
        </p:nvSpPr>
        <p:spPr/>
        <p:txBody>
          <a:bodyPr/>
          <a:lstStyle/>
          <a:p>
            <a:fld id="{C1047D36-E5A8-4B04-977F-68EE7CD87530}" type="slidenum">
              <a:rPr lang="en-US" smtClean="0"/>
              <a:t>41</a:t>
            </a:fld>
            <a:endParaRPr lang="en-US"/>
          </a:p>
        </p:txBody>
      </p:sp>
    </p:spTree>
    <p:extLst>
      <p:ext uri="{BB962C8B-B14F-4D97-AF65-F5344CB8AC3E}">
        <p14:creationId xmlns:p14="http://schemas.microsoft.com/office/powerpoint/2010/main" val="546700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51</a:t>
            </a:fld>
            <a:endParaRPr lang="en-US"/>
          </a:p>
        </p:txBody>
      </p:sp>
    </p:spTree>
    <p:extLst>
      <p:ext uri="{BB962C8B-B14F-4D97-AF65-F5344CB8AC3E}">
        <p14:creationId xmlns:p14="http://schemas.microsoft.com/office/powerpoint/2010/main" val="1278954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52</a:t>
            </a:fld>
            <a:endParaRPr lang="en-US"/>
          </a:p>
        </p:txBody>
      </p:sp>
    </p:spTree>
    <p:extLst>
      <p:ext uri="{BB962C8B-B14F-4D97-AF65-F5344CB8AC3E}">
        <p14:creationId xmlns:p14="http://schemas.microsoft.com/office/powerpoint/2010/main" val="1844701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53</a:t>
            </a:fld>
            <a:endParaRPr lang="en-US"/>
          </a:p>
        </p:txBody>
      </p:sp>
    </p:spTree>
    <p:extLst>
      <p:ext uri="{BB962C8B-B14F-4D97-AF65-F5344CB8AC3E}">
        <p14:creationId xmlns:p14="http://schemas.microsoft.com/office/powerpoint/2010/main" val="201047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1/27/2020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1/27/2020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1/27/2020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4654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tmp"/></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tmp"/></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tmp"/></Relationships>
</file>

<file path=ppt/slides/_rels/slide5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tmp"/></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tmp"/></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tmp"/></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rmAutofit fontScale="90000"/>
          </a:bodyPr>
          <a:lstStyle/>
          <a:p>
            <a:r>
              <a:rPr lang="en-US" sz="3600" dirty="0"/>
              <a:t>Data Science Methods for Cutting-edge Tec</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a:t>Advancing data-intensive </a:t>
            </a:r>
            <a:r>
              <a:rPr lang="en-US" dirty="0"/>
              <a:t>discovery in all fields</a:t>
            </a:r>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a:t>Be boundless</a:t>
            </a:r>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228600" y="2812059"/>
            <a:ext cx="870585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UW DIRECT</a:t>
            </a:r>
          </a:p>
          <a:p>
            <a:r>
              <a:rPr lang="en-US" sz="3600" dirty="0">
                <a:hlinkClick r:id="rId6"/>
              </a:rPr>
              <a:t>https://uwdirect.github.io</a:t>
            </a:r>
            <a:endParaRPr lang="en-US" sz="3600" dirty="0"/>
          </a:p>
        </p:txBody>
      </p:sp>
      <p:sp>
        <p:nvSpPr>
          <p:cNvPr id="16" name="Subtitle 2">
            <a:extLst>
              <a:ext uri="{FF2B5EF4-FFF2-40B4-BE49-F238E27FC236}">
                <a16:creationId xmlns:a16="http://schemas.microsoft.com/office/drawing/2014/main" id="{DB33E05E-B330-4723-9535-0B423E143444}"/>
              </a:ext>
            </a:extLst>
          </p:cNvPr>
          <p:cNvSpPr>
            <a:spLocks noGrp="1"/>
          </p:cNvSpPr>
          <p:nvPr>
            <p:ph type="subTitle" idx="1"/>
          </p:nvPr>
        </p:nvSpPr>
        <p:spPr>
          <a:xfrm>
            <a:off x="1007772" y="5234424"/>
            <a:ext cx="7047914" cy="1258691"/>
          </a:xfrm>
        </p:spPr>
        <p:txBody>
          <a:bodyPr>
            <a:normAutofit/>
          </a:bodyPr>
          <a:lstStyle/>
          <a:p>
            <a:r>
              <a:rPr lang="en-US" sz="3600" dirty="0"/>
              <a:t>Ting Cao</a:t>
            </a:r>
          </a:p>
          <a:p>
            <a:r>
              <a:rPr lang="en-US" dirty="0"/>
              <a:t>Materials Science &amp; Engineering</a:t>
            </a:r>
          </a:p>
        </p:txBody>
      </p:sp>
    </p:spTree>
    <p:extLst>
      <p:ext uri="{BB962C8B-B14F-4D97-AF65-F5344CB8AC3E}">
        <p14:creationId xmlns:p14="http://schemas.microsoft.com/office/powerpoint/2010/main" val="18605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a:t>
            </a:r>
          </a:p>
        </p:txBody>
      </p:sp>
      <p:sp>
        <p:nvSpPr>
          <p:cNvPr id="3" name="Content Placeholder 2"/>
          <p:cNvSpPr>
            <a:spLocks noGrp="1"/>
          </p:cNvSpPr>
          <p:nvPr>
            <p:ph idx="1"/>
          </p:nvPr>
        </p:nvSpPr>
        <p:spPr/>
        <p:txBody>
          <a:bodyPr>
            <a:normAutofit/>
          </a:bodyPr>
          <a:lstStyle/>
          <a:p>
            <a:pPr algn="l"/>
            <a:r>
              <a:rPr lang="en-US" dirty="0"/>
              <a:t>In order to do be representative, the sample needs to be: </a:t>
            </a:r>
          </a:p>
          <a:p>
            <a:pPr lvl="1" algn="l"/>
            <a:r>
              <a:rPr lang="en-US" dirty="0"/>
              <a:t>Large enough </a:t>
            </a:r>
            <a:r>
              <a:rPr lang="en-US" dirty="0">
                <a:sym typeface="Wingdings" panose="05000000000000000000" pitchFamily="2" charset="2"/>
              </a:rPr>
              <a:t> large sample size </a:t>
            </a:r>
          </a:p>
          <a:p>
            <a:pPr lvl="1" algn="l"/>
            <a:r>
              <a:rPr lang="en-US" altLang="zh-CN" dirty="0"/>
              <a:t>Random sampling </a:t>
            </a:r>
            <a:r>
              <a:rPr lang="en-US" altLang="zh-CN" dirty="0">
                <a:sym typeface="Wingdings" panose="05000000000000000000" pitchFamily="2" charset="2"/>
              </a:rPr>
              <a:t> avoid bias</a:t>
            </a:r>
          </a:p>
          <a:p>
            <a:pPr algn="l"/>
            <a:r>
              <a:rPr lang="en-US" altLang="zh-CN" dirty="0">
                <a:sym typeface="Wingdings" panose="05000000000000000000" pitchFamily="2" charset="2"/>
              </a:rPr>
              <a:t>However, no samples are perfect</a:t>
            </a:r>
          </a:p>
          <a:p>
            <a:pPr lvl="1" algn="l"/>
            <a:r>
              <a:rPr lang="en-US" altLang="zh-CN" dirty="0">
                <a:sym typeface="Wingdings" panose="05000000000000000000" pitchFamily="2" charset="2"/>
              </a:rPr>
              <a:t>You need to allow room for errors</a:t>
            </a:r>
          </a:p>
          <a:p>
            <a:pPr marL="0" lvl="1" indent="0" algn="l">
              <a:buNone/>
            </a:pPr>
            <a:r>
              <a:rPr lang="en-US" altLang="zh-CN" dirty="0">
                <a:sym typeface="Wingdings" panose="05000000000000000000" pitchFamily="2" charset="2"/>
              </a:rPr>
              <a:t> Sampling error</a:t>
            </a:r>
            <a:endParaRPr lang="en-US" altLang="zh-CN" dirty="0"/>
          </a:p>
        </p:txBody>
      </p:sp>
      <p:sp>
        <p:nvSpPr>
          <p:cNvPr id="13" name="圆角矩形 12"/>
          <p:cNvSpPr/>
          <p:nvPr/>
        </p:nvSpPr>
        <p:spPr>
          <a:xfrm>
            <a:off x="1415059" y="4379756"/>
            <a:ext cx="2209800" cy="106680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solidFill>
                  <a:schemeClr val="tx1"/>
                </a:solidFill>
              </a:rPr>
              <a:t>Unemployed people in Washington? </a:t>
            </a:r>
            <a:endParaRPr lang="zh-CN" altLang="en-US" dirty="0">
              <a:solidFill>
                <a:schemeClr val="tx1"/>
              </a:solidFill>
            </a:endParaRPr>
          </a:p>
        </p:txBody>
      </p:sp>
      <p:sp>
        <p:nvSpPr>
          <p:cNvPr id="14" name="禁止符 13"/>
          <p:cNvSpPr/>
          <p:nvPr/>
        </p:nvSpPr>
        <p:spPr>
          <a:xfrm>
            <a:off x="2932524" y="4913156"/>
            <a:ext cx="1219200" cy="1219200"/>
          </a:xfrm>
          <a:prstGeom prst="noSmoking">
            <a:avLst/>
          </a:prstGeom>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solidFill>
                <a:schemeClr val="tx1"/>
              </a:solidFill>
            </a:endParaRPr>
          </a:p>
        </p:txBody>
      </p:sp>
      <p:sp>
        <p:nvSpPr>
          <p:cNvPr id="15" name="圆角矩形 14"/>
          <p:cNvSpPr/>
          <p:nvPr/>
        </p:nvSpPr>
        <p:spPr>
          <a:xfrm>
            <a:off x="4785112" y="4379756"/>
            <a:ext cx="2344947" cy="1066800"/>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a:solidFill>
                  <a:schemeClr val="tx1"/>
                </a:solidFill>
              </a:rPr>
              <a:t>Unemployed people across different states in the US</a:t>
            </a:r>
            <a:endParaRPr lang="zh-CN" altLang="en-US" dirty="0">
              <a:solidFill>
                <a:schemeClr val="tx1"/>
              </a:solidFill>
            </a:endParaRPr>
          </a:p>
        </p:txBody>
      </p:sp>
      <p:pic>
        <p:nvPicPr>
          <p:cNvPr id="2064" name="Picture 16" descr="http://ufatum.com/data_images/smile/smile6.jpg"/>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6664897" y="4973481"/>
            <a:ext cx="1098550" cy="1098550"/>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组合 26"/>
          <p:cNvGrpSpPr/>
          <p:nvPr/>
        </p:nvGrpSpPr>
        <p:grpSpPr>
          <a:xfrm>
            <a:off x="1288982" y="3429000"/>
            <a:ext cx="6269182" cy="2829897"/>
            <a:chOff x="838200" y="2437103"/>
            <a:chExt cx="6269182" cy="2829897"/>
          </a:xfrm>
        </p:grpSpPr>
        <p:pic>
          <p:nvPicPr>
            <p:cNvPr id="28" name="图片 27"/>
            <p:cNvPicPr>
              <a:picLocks noChangeAspect="1"/>
            </p:cNvPicPr>
            <p:nvPr/>
          </p:nvPicPr>
          <p:blipFill rotWithShape="1">
            <a:blip r:embed="rId3"/>
            <a:srcRect l="38032" t="20033" r="34077" b="35220"/>
            <a:stretch/>
          </p:blipFill>
          <p:spPr>
            <a:xfrm>
              <a:off x="838200" y="2437103"/>
              <a:ext cx="3124200" cy="2819401"/>
            </a:xfrm>
            <a:prstGeom prst="rect">
              <a:avLst/>
            </a:prstGeom>
          </p:spPr>
        </p:pic>
        <p:pic>
          <p:nvPicPr>
            <p:cNvPr id="29" name="图片 28"/>
            <p:cNvPicPr>
              <a:picLocks noChangeAspect="1"/>
            </p:cNvPicPr>
            <p:nvPr/>
          </p:nvPicPr>
          <p:blipFill rotWithShape="1">
            <a:blip r:embed="rId4"/>
            <a:srcRect l="64844" t="43902" r="9375" b="8876"/>
            <a:stretch/>
          </p:blipFill>
          <p:spPr>
            <a:xfrm>
              <a:off x="4360718" y="2437103"/>
              <a:ext cx="2746664" cy="2829897"/>
            </a:xfrm>
            <a:prstGeom prst="rect">
              <a:avLst/>
            </a:prstGeom>
          </p:spPr>
        </p:pic>
        <p:sp>
          <p:nvSpPr>
            <p:cNvPr id="30" name="圆角矩形 29"/>
            <p:cNvSpPr/>
            <p:nvPr/>
          </p:nvSpPr>
          <p:spPr>
            <a:xfrm>
              <a:off x="990600" y="4800600"/>
              <a:ext cx="1524000" cy="3048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4495800" y="4800600"/>
              <a:ext cx="1524000" cy="3048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5095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6" presetClass="entr" presetSubtype="37"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arn(outVertical)">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nodeType="clickEffect">
                                  <p:stCondLst>
                                    <p:cond delay="0"/>
                                  </p:stCondLst>
                                  <p:childTnLst>
                                    <p:animEffect transition="out" filter="wipe(down)">
                                      <p:cBhvr>
                                        <p:cTn id="20" dur="500"/>
                                        <p:tgtEl>
                                          <p:spTgt spid="27"/>
                                        </p:tgtEl>
                                      </p:cBhvr>
                                    </p:animEffect>
                                    <p:set>
                                      <p:cBhvr>
                                        <p:cTn id="21" dur="1" fill="hold">
                                          <p:stCondLst>
                                            <p:cond delay="499"/>
                                          </p:stCondLst>
                                        </p:cTn>
                                        <p:tgtEl>
                                          <p:spTgt spid="27"/>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064"/>
                                        </p:tgtEl>
                                        <p:attrNameLst>
                                          <p:attrName>style.visibility</p:attrName>
                                        </p:attrNameLst>
                                      </p:cBhvr>
                                      <p:to>
                                        <p:strVal val="visible"/>
                                      </p:to>
                                    </p:set>
                                    <p:anim calcmode="lin" valueType="num">
                                      <p:cBhvr additive="base">
                                        <p:cTn id="45" dur="500" fill="hold"/>
                                        <p:tgtEl>
                                          <p:spTgt spid="2064"/>
                                        </p:tgtEl>
                                        <p:attrNameLst>
                                          <p:attrName>ppt_x</p:attrName>
                                        </p:attrNameLst>
                                      </p:cBhvr>
                                      <p:tavLst>
                                        <p:tav tm="0">
                                          <p:val>
                                            <p:strVal val="#ppt_x"/>
                                          </p:val>
                                        </p:tav>
                                        <p:tav tm="100000">
                                          <p:val>
                                            <p:strVal val="#ppt_x"/>
                                          </p:val>
                                        </p:tav>
                                      </p:tavLst>
                                    </p:anim>
                                    <p:anim calcmode="lin" valueType="num">
                                      <p:cBhvr additive="base">
                                        <p:cTn id="46" dur="500" fill="hold"/>
                                        <p:tgtEl>
                                          <p:spTgt spid="206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2064"/>
                                        </p:tgtEl>
                                      </p:cBhvr>
                                    </p:animEffect>
                                    <p:set>
                                      <p:cBhvr>
                                        <p:cTn id="60" dur="1" fill="hold">
                                          <p:stCondLst>
                                            <p:cond delay="499"/>
                                          </p:stCondLst>
                                        </p:cTn>
                                        <p:tgtEl>
                                          <p:spTgt spid="2064"/>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3">
                                            <p:txEl>
                                              <p:pRg st="3" end="3"/>
                                            </p:txEl>
                                          </p:spTgt>
                                        </p:tgtEl>
                                        <p:attrNameLst>
                                          <p:attrName>style.visibility</p:attrName>
                                        </p:attrNameLst>
                                      </p:cBhvr>
                                      <p:to>
                                        <p:strVal val="visible"/>
                                      </p:to>
                                    </p:set>
                                    <p:animEffect transition="in" filter="fade">
                                      <p:cBhvr>
                                        <p:cTn id="64" dur="500"/>
                                        <p:tgtEl>
                                          <p:spTgt spid="3">
                                            <p:txEl>
                                              <p:pRg st="3" end="3"/>
                                            </p:txEl>
                                          </p:spTgt>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3">
                                            <p:txEl>
                                              <p:pRg st="4" end="4"/>
                                            </p:txEl>
                                          </p:spTgt>
                                        </p:tgtEl>
                                        <p:attrNameLst>
                                          <p:attrName>style.visibility</p:attrName>
                                        </p:attrNameLst>
                                      </p:cBhvr>
                                      <p:to>
                                        <p:strVal val="visible"/>
                                      </p:to>
                                    </p:set>
                                    <p:animEffect transition="in" filter="fade">
                                      <p:cBhvr>
                                        <p:cTn id="68" dur="500"/>
                                        <p:tgtEl>
                                          <p:spTgt spid="3">
                                            <p:txEl>
                                              <p:pRg st="4" end="4"/>
                                            </p:txEl>
                                          </p:spTgt>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Effect transition="in" filter="fade">
                                      <p:cBhvr>
                                        <p:cTn id="7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Error</a:t>
            </a:r>
          </a:p>
        </p:txBody>
      </p:sp>
      <p:sp>
        <p:nvSpPr>
          <p:cNvPr id="3" name="Content Placeholder 2"/>
          <p:cNvSpPr>
            <a:spLocks noGrp="1"/>
          </p:cNvSpPr>
          <p:nvPr>
            <p:ph idx="1"/>
          </p:nvPr>
        </p:nvSpPr>
        <p:spPr/>
        <p:txBody>
          <a:bodyPr/>
          <a:lstStyle/>
          <a:p>
            <a:pPr algn="l"/>
            <a:r>
              <a:rPr lang="en-US" dirty="0"/>
              <a:t>The discrepancy between a sample statistics and a population parameter</a:t>
            </a:r>
          </a:p>
          <a:p>
            <a:pPr lvl="1" algn="l"/>
            <a:r>
              <a:rPr lang="en-US" dirty="0"/>
              <a:t>Arises when the sample doesn’t perfectly represent the population</a:t>
            </a:r>
          </a:p>
        </p:txBody>
      </p:sp>
      <p:grpSp>
        <p:nvGrpSpPr>
          <p:cNvPr id="5" name="组合 4"/>
          <p:cNvGrpSpPr/>
          <p:nvPr/>
        </p:nvGrpSpPr>
        <p:grpSpPr>
          <a:xfrm>
            <a:off x="2644947" y="3134168"/>
            <a:ext cx="3733800" cy="3505200"/>
            <a:chOff x="2667000" y="228600"/>
            <a:chExt cx="3733800" cy="3810000"/>
          </a:xfrm>
        </p:grpSpPr>
        <p:sp>
          <p:nvSpPr>
            <p:cNvPr id="6" name="Dodecagon 2"/>
            <p:cNvSpPr/>
            <p:nvPr/>
          </p:nvSpPr>
          <p:spPr>
            <a:xfrm>
              <a:off x="2667000" y="228600"/>
              <a:ext cx="3733800" cy="3810000"/>
            </a:xfrm>
            <a:prstGeom prst="dodecagon">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5"/>
            <p:cNvSpPr txBox="1"/>
            <p:nvPr/>
          </p:nvSpPr>
          <p:spPr>
            <a:xfrm>
              <a:off x="3385092" y="1125790"/>
              <a:ext cx="2297616" cy="646332"/>
            </a:xfrm>
            <a:prstGeom prst="rect">
              <a:avLst/>
            </a:prstGeom>
            <a:noFill/>
          </p:spPr>
          <p:txBody>
            <a:bodyPr wrap="none" rtlCol="0">
              <a:spAutoFit/>
            </a:bodyPr>
            <a:lstStyle/>
            <a:p>
              <a:pPr algn="ctr"/>
              <a:r>
                <a:rPr lang="en-US" b="1" dirty="0"/>
                <a:t>Population: </a:t>
              </a:r>
              <a:br>
                <a:rPr lang="en-US" b="1" dirty="0"/>
              </a:br>
              <a:r>
                <a:rPr lang="en-US" b="1" dirty="0"/>
                <a:t>1000 College Students</a:t>
              </a:r>
            </a:p>
          </p:txBody>
        </p:sp>
        <p:sp>
          <p:nvSpPr>
            <p:cNvPr id="8" name="TextBox 6"/>
            <p:cNvSpPr txBox="1"/>
            <p:nvPr/>
          </p:nvSpPr>
          <p:spPr>
            <a:xfrm>
              <a:off x="3283361" y="2155754"/>
              <a:ext cx="2385397" cy="1003620"/>
            </a:xfrm>
            <a:prstGeom prst="rect">
              <a:avLst/>
            </a:prstGeom>
            <a:noFill/>
          </p:spPr>
          <p:txBody>
            <a:bodyPr wrap="none" rtlCol="0" anchor="ctr">
              <a:spAutoFit/>
            </a:bodyPr>
            <a:lstStyle/>
            <a:p>
              <a:pPr algn="ctr"/>
              <a:r>
                <a:rPr lang="en-US" b="1" u="sng" dirty="0">
                  <a:solidFill>
                    <a:srgbClr val="FFFFFF"/>
                  </a:solidFill>
                </a:rPr>
                <a:t>Population Parameters</a:t>
              </a:r>
            </a:p>
            <a:p>
              <a:pPr algn="ctr"/>
              <a:r>
                <a:rPr lang="en-US" b="1" dirty="0">
                  <a:solidFill>
                    <a:srgbClr val="FFFFFF"/>
                  </a:solidFill>
                </a:rPr>
                <a:t>Average IQ = 112.5</a:t>
              </a:r>
            </a:p>
            <a:p>
              <a:pPr algn="ctr"/>
              <a:r>
                <a:rPr lang="en-US" b="1" dirty="0">
                  <a:solidFill>
                    <a:srgbClr val="FFFFFF"/>
                  </a:solidFill>
                </a:rPr>
                <a:t>65% Female, 35% Male</a:t>
              </a:r>
            </a:p>
          </p:txBody>
        </p:sp>
      </p:grpSp>
      <p:sp>
        <p:nvSpPr>
          <p:cNvPr id="10" name="TextBox 9"/>
          <p:cNvSpPr txBox="1"/>
          <p:nvPr/>
        </p:nvSpPr>
        <p:spPr>
          <a:xfrm>
            <a:off x="0" y="3718679"/>
            <a:ext cx="2470495" cy="3139321"/>
          </a:xfrm>
          <a:prstGeom prst="round1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US" dirty="0"/>
              <a:t>Sample #1</a:t>
            </a:r>
          </a:p>
          <a:p>
            <a:endParaRPr lang="en-US" dirty="0"/>
          </a:p>
          <a:p>
            <a:r>
              <a:rPr lang="en-US" dirty="0"/>
              <a:t>Erin</a:t>
            </a:r>
          </a:p>
          <a:p>
            <a:r>
              <a:rPr lang="en-US" dirty="0"/>
              <a:t>Brent</a:t>
            </a:r>
          </a:p>
          <a:p>
            <a:r>
              <a:rPr lang="en-US" dirty="0"/>
              <a:t>Jessie</a:t>
            </a:r>
          </a:p>
          <a:p>
            <a:r>
              <a:rPr lang="en-US" dirty="0"/>
              <a:t>Stephen</a:t>
            </a:r>
          </a:p>
          <a:p>
            <a:r>
              <a:rPr lang="en-US" dirty="0"/>
              <a:t>Amanda</a:t>
            </a:r>
          </a:p>
          <a:p>
            <a:endParaRPr lang="en-US" dirty="0"/>
          </a:p>
          <a:p>
            <a:r>
              <a:rPr lang="en-US" u="sng" dirty="0"/>
              <a:t>Sample Statistics</a:t>
            </a:r>
            <a:endParaRPr lang="en-US" dirty="0"/>
          </a:p>
          <a:p>
            <a:r>
              <a:rPr lang="en-US" dirty="0"/>
              <a:t>Average IQ = 114.6</a:t>
            </a:r>
          </a:p>
          <a:p>
            <a:r>
              <a:rPr lang="en-US" dirty="0"/>
              <a:t>60% Female, 40% Male</a:t>
            </a:r>
          </a:p>
        </p:txBody>
      </p:sp>
      <p:sp>
        <p:nvSpPr>
          <p:cNvPr id="12" name="Round Single Corner Rectangle 8"/>
          <p:cNvSpPr/>
          <p:nvPr/>
        </p:nvSpPr>
        <p:spPr>
          <a:xfrm flipH="1">
            <a:off x="6553200" y="3718678"/>
            <a:ext cx="2590800" cy="3139321"/>
          </a:xfrm>
          <a:prstGeom prst="round1Rect">
            <a:avLst>
              <a:gd name="adj" fmla="val 18710"/>
            </a:avLst>
          </a:prstGeom>
        </p:spPr>
        <p:style>
          <a:lnRef idx="3">
            <a:schemeClr val="lt1"/>
          </a:lnRef>
          <a:fillRef idx="1">
            <a:schemeClr val="accent1"/>
          </a:fillRef>
          <a:effectRef idx="1">
            <a:schemeClr val="accent1"/>
          </a:effectRef>
          <a:fontRef idx="minor">
            <a:schemeClr val="lt1"/>
          </a:fontRef>
        </p:style>
        <p:txBody>
          <a:bodyPr rtlCol="0" anchor="ctr"/>
          <a:lstStyle/>
          <a:p>
            <a:r>
              <a:rPr lang="en-US" altLang="zh-CN" dirty="0">
                <a:solidFill>
                  <a:schemeClr val="bg2"/>
                </a:solidFill>
              </a:rPr>
              <a:t>Sample #2</a:t>
            </a:r>
          </a:p>
          <a:p>
            <a:endParaRPr lang="en-US" altLang="zh-CN" dirty="0">
              <a:solidFill>
                <a:schemeClr val="bg2"/>
              </a:solidFill>
            </a:endParaRPr>
          </a:p>
          <a:p>
            <a:r>
              <a:rPr lang="en-US" altLang="zh-CN" dirty="0">
                <a:solidFill>
                  <a:schemeClr val="bg2"/>
                </a:solidFill>
              </a:rPr>
              <a:t>Michael</a:t>
            </a:r>
          </a:p>
          <a:p>
            <a:r>
              <a:rPr lang="en-US" altLang="zh-CN" dirty="0" err="1">
                <a:solidFill>
                  <a:schemeClr val="bg2"/>
                </a:solidFill>
              </a:rPr>
              <a:t>Erise</a:t>
            </a:r>
            <a:endParaRPr lang="en-US" altLang="zh-CN" dirty="0">
              <a:solidFill>
                <a:schemeClr val="bg2"/>
              </a:solidFill>
            </a:endParaRPr>
          </a:p>
          <a:p>
            <a:r>
              <a:rPr lang="en-US" altLang="zh-CN" dirty="0">
                <a:solidFill>
                  <a:schemeClr val="bg2"/>
                </a:solidFill>
              </a:rPr>
              <a:t>Andrew</a:t>
            </a:r>
          </a:p>
          <a:p>
            <a:r>
              <a:rPr lang="en-US" altLang="zh-CN" dirty="0">
                <a:solidFill>
                  <a:schemeClr val="bg2"/>
                </a:solidFill>
              </a:rPr>
              <a:t>Katie</a:t>
            </a:r>
          </a:p>
          <a:p>
            <a:r>
              <a:rPr lang="en-US" altLang="zh-CN" dirty="0">
                <a:solidFill>
                  <a:schemeClr val="bg2"/>
                </a:solidFill>
              </a:rPr>
              <a:t>Blake</a:t>
            </a:r>
          </a:p>
          <a:p>
            <a:endParaRPr lang="en-US" altLang="zh-CN" dirty="0">
              <a:solidFill>
                <a:schemeClr val="bg2"/>
              </a:solidFill>
            </a:endParaRPr>
          </a:p>
          <a:p>
            <a:r>
              <a:rPr lang="en-US" altLang="zh-CN" u="sng" dirty="0">
                <a:solidFill>
                  <a:schemeClr val="bg2"/>
                </a:solidFill>
              </a:rPr>
              <a:t>Sample Statistics</a:t>
            </a:r>
            <a:endParaRPr lang="en-US" altLang="zh-CN" dirty="0">
              <a:solidFill>
                <a:schemeClr val="bg2"/>
              </a:solidFill>
            </a:endParaRPr>
          </a:p>
          <a:p>
            <a:r>
              <a:rPr lang="en-US" altLang="zh-CN" dirty="0">
                <a:solidFill>
                  <a:schemeClr val="bg2"/>
                </a:solidFill>
              </a:rPr>
              <a:t>Average IQ = 104.2</a:t>
            </a:r>
          </a:p>
          <a:p>
            <a:r>
              <a:rPr lang="en-US" altLang="zh-CN" dirty="0">
                <a:solidFill>
                  <a:schemeClr val="bg2"/>
                </a:solidFill>
              </a:rPr>
              <a:t>40% Female, 60% Male</a:t>
            </a:r>
          </a:p>
        </p:txBody>
      </p:sp>
      <p:cxnSp>
        <p:nvCxnSpPr>
          <p:cNvPr id="13" name="Straight Arrow Connector 12"/>
          <p:cNvCxnSpPr/>
          <p:nvPr/>
        </p:nvCxnSpPr>
        <p:spPr>
          <a:xfrm flipH="1">
            <a:off x="1948121" y="5927641"/>
            <a:ext cx="1633279" cy="608751"/>
          </a:xfrm>
          <a:prstGeom prst="straightConnector1">
            <a:avLst/>
          </a:prstGeom>
          <a:ln w="571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011697" y="5894023"/>
            <a:ext cx="1696810" cy="745345"/>
          </a:xfrm>
          <a:prstGeom prst="straightConnector1">
            <a:avLst/>
          </a:prstGeom>
          <a:ln w="57150">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圆角矩形 14"/>
          <p:cNvSpPr/>
          <p:nvPr/>
        </p:nvSpPr>
        <p:spPr>
          <a:xfrm>
            <a:off x="711076" y="2216312"/>
            <a:ext cx="7756353" cy="883478"/>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marL="342900" indent="-342900">
              <a:buFont typeface="Arial" panose="020B0604020202020204" pitchFamily="34" charset="0"/>
              <a:buChar char="•"/>
            </a:pPr>
            <a:r>
              <a:rPr lang="en-US" altLang="zh-CN" sz="2400" dirty="0">
                <a:solidFill>
                  <a:schemeClr val="tx1"/>
                </a:solidFill>
              </a:rPr>
              <a:t>Which sample is less representative? </a:t>
            </a:r>
          </a:p>
          <a:p>
            <a:pPr marL="342900" indent="-342900">
              <a:buFont typeface="Arial" panose="020B0604020202020204" pitchFamily="34" charset="0"/>
              <a:buChar char="•"/>
            </a:pPr>
            <a:r>
              <a:rPr lang="en-US" altLang="zh-CN" sz="2400" dirty="0">
                <a:solidFill>
                  <a:schemeClr val="tx1"/>
                </a:solidFill>
              </a:rPr>
              <a:t>Which sample has larger sampling error? </a:t>
            </a:r>
          </a:p>
        </p:txBody>
      </p:sp>
    </p:spTree>
    <p:extLst>
      <p:ext uri="{BB962C8B-B14F-4D97-AF65-F5344CB8AC3E}">
        <p14:creationId xmlns:p14="http://schemas.microsoft.com/office/powerpoint/2010/main" val="53158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500"/>
                                        <p:tgtEl>
                                          <p:spTgt spid="13"/>
                                        </p:tgtEl>
                                      </p:cBhvr>
                                    </p:animEffect>
                                  </p:childTnLst>
                                </p:cTn>
                              </p:par>
                              <p:par>
                                <p:cTn id="35" presetID="22" presetClass="entr" presetSubtype="8"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par>
                          <p:cTn id="38" fill="hold">
                            <p:stCondLst>
                              <p:cond delay="500"/>
                            </p:stCondLst>
                            <p:childTnLst>
                              <p:par>
                                <p:cTn id="39" presetID="26" presetClass="emph" presetSubtype="0" fill="hold" nodeType="afterEffect">
                                  <p:stCondLst>
                                    <p:cond delay="0"/>
                                  </p:stCondLst>
                                  <p:childTnLst>
                                    <p:animEffect transition="out" filter="fade">
                                      <p:cBhvr>
                                        <p:cTn id="40" dur="500" tmFilter="0, 0; .2, .5; .8, .5; 1, 0"/>
                                        <p:tgtEl>
                                          <p:spTgt spid="13"/>
                                        </p:tgtEl>
                                      </p:cBhvr>
                                    </p:animEffect>
                                    <p:animScale>
                                      <p:cBhvr>
                                        <p:cTn id="41" dur="250" autoRev="1" fill="hold"/>
                                        <p:tgtEl>
                                          <p:spTgt spid="13"/>
                                        </p:tgtEl>
                                      </p:cBhvr>
                                      <p:by x="105000" y="105000"/>
                                    </p:animScale>
                                  </p:childTnLst>
                                </p:cTn>
                              </p:par>
                              <p:par>
                                <p:cTn id="42" presetID="26" presetClass="emph" presetSubtype="0" fill="hold" nodeType="withEffect">
                                  <p:stCondLst>
                                    <p:cond delay="0"/>
                                  </p:stCondLst>
                                  <p:childTnLst>
                                    <p:animEffect transition="out" filter="fade">
                                      <p:cBhvr>
                                        <p:cTn id="43" dur="500" tmFilter="0, 0; .2, .5; .8, .5; 1, 0"/>
                                        <p:tgtEl>
                                          <p:spTgt spid="14"/>
                                        </p:tgtEl>
                                      </p:cBhvr>
                                    </p:animEffect>
                                    <p:animScale>
                                      <p:cBhvr>
                                        <p:cTn id="44" dur="250" autoRev="1" fill="hold"/>
                                        <p:tgtEl>
                                          <p:spTgt spid="14"/>
                                        </p:tgtEl>
                                      </p:cBhvr>
                                      <p:by x="105000" y="105000"/>
                                    </p:animScale>
                                  </p:childTnLst>
                                </p:cTn>
                              </p:par>
                            </p:childTnLst>
                          </p:cTn>
                        </p:par>
                        <p:par>
                          <p:cTn id="45" fill="hold">
                            <p:stCondLst>
                              <p:cond delay="1000"/>
                            </p:stCondLst>
                            <p:childTnLst>
                              <p:par>
                                <p:cTn id="46" presetID="26" presetClass="emph" presetSubtype="0" fill="hold" nodeType="afterEffect">
                                  <p:stCondLst>
                                    <p:cond delay="0"/>
                                  </p:stCondLst>
                                  <p:childTnLst>
                                    <p:animEffect transition="out" filter="fade">
                                      <p:cBhvr>
                                        <p:cTn id="47" dur="500" tmFilter="0, 0; .2, .5; .8, .5; 1, 0"/>
                                        <p:tgtEl>
                                          <p:spTgt spid="13"/>
                                        </p:tgtEl>
                                      </p:cBhvr>
                                    </p:animEffect>
                                    <p:animScale>
                                      <p:cBhvr>
                                        <p:cTn id="48" dur="250" autoRev="1" fill="hold"/>
                                        <p:tgtEl>
                                          <p:spTgt spid="13"/>
                                        </p:tgtEl>
                                      </p:cBhvr>
                                      <p:by x="105000" y="105000"/>
                                    </p:animScale>
                                  </p:childTnLst>
                                </p:cTn>
                              </p:par>
                              <p:par>
                                <p:cTn id="49" presetID="26" presetClass="emph" presetSubtype="0" fill="hold" nodeType="withEffect">
                                  <p:stCondLst>
                                    <p:cond delay="0"/>
                                  </p:stCondLst>
                                  <p:childTnLst>
                                    <p:animEffect transition="out" filter="fade">
                                      <p:cBhvr>
                                        <p:cTn id="50" dur="500" tmFilter="0, 0; .2, .5; .8, .5; 1, 0"/>
                                        <p:tgtEl>
                                          <p:spTgt spid="14"/>
                                        </p:tgtEl>
                                      </p:cBhvr>
                                    </p:animEffect>
                                    <p:animScale>
                                      <p:cBhvr>
                                        <p:cTn id="51"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Divisions of Statistics</a:t>
            </a:r>
          </a:p>
        </p:txBody>
      </p:sp>
      <p:sp>
        <p:nvSpPr>
          <p:cNvPr id="3" name="Content Placeholder 2"/>
          <p:cNvSpPr>
            <a:spLocks noGrp="1"/>
          </p:cNvSpPr>
          <p:nvPr>
            <p:ph idx="1"/>
          </p:nvPr>
        </p:nvSpPr>
        <p:spPr/>
        <p:txBody>
          <a:bodyPr>
            <a:normAutofit/>
          </a:bodyPr>
          <a:lstStyle/>
          <a:p>
            <a:r>
              <a:rPr lang="en-US" dirty="0"/>
              <a:t>Inferential Statistics</a:t>
            </a:r>
          </a:p>
          <a:p>
            <a:pPr lvl="1" algn="l"/>
            <a:r>
              <a:rPr lang="en-US" dirty="0"/>
              <a:t>making </a:t>
            </a:r>
            <a:r>
              <a:rPr lang="en-US" i="1" dirty="0"/>
              <a:t>inferences and conclusions</a:t>
            </a:r>
            <a:r>
              <a:rPr lang="en-US" dirty="0"/>
              <a:t> about population based on the sample</a:t>
            </a:r>
          </a:p>
          <a:p>
            <a:pPr lvl="1" algn="l"/>
            <a:r>
              <a:rPr lang="en-US" altLang="zh-CN" dirty="0"/>
              <a:t>A large part of inferential statistics is defining and measuring sampling error</a:t>
            </a:r>
          </a:p>
          <a:p>
            <a:pPr algn="l"/>
            <a:r>
              <a:rPr lang="en-US" altLang="zh-CN" dirty="0"/>
              <a:t>Descriptive statistics</a:t>
            </a:r>
          </a:p>
          <a:p>
            <a:pPr lvl="1" algn="l"/>
            <a:r>
              <a:rPr lang="en-US" altLang="zh-CN" i="1" dirty="0"/>
              <a:t>Describe</a:t>
            </a:r>
            <a:r>
              <a:rPr lang="en-US" altLang="zh-CN" dirty="0"/>
              <a:t> our sample: organize and summarize</a:t>
            </a:r>
          </a:p>
          <a:p>
            <a:pPr lvl="2"/>
            <a:r>
              <a:rPr lang="en-US" altLang="zh-CN" sz="2400" dirty="0"/>
              <a:t>E.g., central tendency &amp; variability of our sample </a:t>
            </a:r>
          </a:p>
        </p:txBody>
      </p:sp>
    </p:spTree>
    <p:extLst>
      <p:ext uri="{BB962C8B-B14F-4D97-AF65-F5344CB8AC3E}">
        <p14:creationId xmlns:p14="http://schemas.microsoft.com/office/powerpoint/2010/main" val="374043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latin typeface="Calisto MT"/>
                <a:cs typeface="Calisto MT"/>
              </a:rPr>
              <a:t>Population     		       Sample</a:t>
            </a:r>
          </a:p>
        </p:txBody>
      </p:sp>
      <p:graphicFrame>
        <p:nvGraphicFramePr>
          <p:cNvPr id="15" name="Content Placeholder 14"/>
          <p:cNvGraphicFramePr>
            <a:graphicFrameLocks noGrp="1"/>
          </p:cNvGraphicFramePr>
          <p:nvPr>
            <p:ph idx="1"/>
            <p:extLst>
              <p:ext uri="{D42A27DB-BD31-4B8C-83A1-F6EECF244321}">
                <p14:modId xmlns:p14="http://schemas.microsoft.com/office/powerpoint/2010/main" val="808311359"/>
              </p:ext>
            </p:extLst>
          </p:nvPr>
        </p:nvGraphicFramePr>
        <p:xfrm>
          <a:off x="457200" y="1600200"/>
          <a:ext cx="8229600" cy="5057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4" name="Straight Arrow Connector 13"/>
          <p:cNvCxnSpPr/>
          <p:nvPr/>
        </p:nvCxnSpPr>
        <p:spPr>
          <a:xfrm>
            <a:off x="2171700" y="1211580"/>
            <a:ext cx="4800600" cy="1588"/>
          </a:xfrm>
          <a:prstGeom prst="straightConnector1">
            <a:avLst/>
          </a:prstGeom>
          <a:ln w="63500">
            <a:solidFill>
              <a:schemeClr val="tx1"/>
            </a:solidFill>
            <a:headEnd type="stealth" w="lg" len="med"/>
            <a:tailEnd type="stealth" w="lg" len="med"/>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3390900" y="3361290"/>
            <a:ext cx="236220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a:solidFill>
                  <a:schemeClr val="tx1"/>
                </a:solidFill>
              </a:rPr>
              <a:t>And this is the gist of statistics</a:t>
            </a:r>
          </a:p>
        </p:txBody>
      </p:sp>
      <p:sp>
        <p:nvSpPr>
          <p:cNvPr id="6" name="TextBox 1"/>
          <p:cNvSpPr txBox="1"/>
          <p:nvPr/>
        </p:nvSpPr>
        <p:spPr>
          <a:xfrm>
            <a:off x="6438900" y="1676399"/>
            <a:ext cx="2362200" cy="919401"/>
          </a:xfrm>
          <a:prstGeom prst="round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2400" dirty="0">
                <a:solidFill>
                  <a:schemeClr val="tx1"/>
                </a:solidFill>
              </a:rPr>
              <a:t>Descriptive statistics</a:t>
            </a:r>
          </a:p>
        </p:txBody>
      </p:sp>
      <p:sp>
        <p:nvSpPr>
          <p:cNvPr id="7" name="TextBox 1"/>
          <p:cNvSpPr txBox="1"/>
          <p:nvPr/>
        </p:nvSpPr>
        <p:spPr>
          <a:xfrm>
            <a:off x="342900" y="1676400"/>
            <a:ext cx="2362200" cy="919401"/>
          </a:xfrm>
          <a:prstGeom prst="round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400" dirty="0">
                <a:solidFill>
                  <a:schemeClr val="tx1"/>
                </a:solidFill>
              </a:rPr>
              <a:t>Inferential statistics</a:t>
            </a:r>
          </a:p>
        </p:txBody>
      </p:sp>
    </p:spTree>
    <p:extLst>
      <p:ext uri="{BB962C8B-B14F-4D97-AF65-F5344CB8AC3E}">
        <p14:creationId xmlns:p14="http://schemas.microsoft.com/office/powerpoint/2010/main" val="366087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graphicEl>
                                              <a:dgm id="{C883C444-A8E8-1C48-A1F9-0108AB7D164B}"/>
                                            </p:graphicEl>
                                          </p:spTgt>
                                        </p:tgtEl>
                                        <p:attrNameLst>
                                          <p:attrName>style.visibility</p:attrName>
                                        </p:attrNameLst>
                                      </p:cBhvr>
                                      <p:to>
                                        <p:strVal val="visible"/>
                                      </p:to>
                                    </p:set>
                                    <p:animEffect transition="in" filter="wipe(left)">
                                      <p:cBhvr>
                                        <p:cTn id="17" dur="500"/>
                                        <p:tgtEl>
                                          <p:spTgt spid="15">
                                            <p:graphicEl>
                                              <a:dgm id="{C883C444-A8E8-1C48-A1F9-0108AB7D164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graphicEl>
                                              <a:dgm id="{E677D905-6C86-2846-972C-28D77D2B9A3A}"/>
                                            </p:graphicEl>
                                          </p:spTgt>
                                        </p:tgtEl>
                                        <p:attrNameLst>
                                          <p:attrName>style.visibility</p:attrName>
                                        </p:attrNameLst>
                                      </p:cBhvr>
                                      <p:to>
                                        <p:strVal val="visible"/>
                                      </p:to>
                                    </p:set>
                                    <p:animEffect transition="in" filter="wipe(left)">
                                      <p:cBhvr>
                                        <p:cTn id="22" dur="500"/>
                                        <p:tgtEl>
                                          <p:spTgt spid="15">
                                            <p:graphicEl>
                                              <a:dgm id="{E677D905-6C86-2846-972C-28D77D2B9A3A}"/>
                                            </p:graphicEl>
                                          </p:spTgt>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5">
                                            <p:graphicEl>
                                              <a:dgm id="{9D36612C-5C0C-A040-B973-6DEE9FB424AA}"/>
                                            </p:graphicEl>
                                          </p:spTgt>
                                        </p:tgtEl>
                                        <p:attrNameLst>
                                          <p:attrName>style.visibility</p:attrName>
                                        </p:attrNameLst>
                                      </p:cBhvr>
                                      <p:to>
                                        <p:strVal val="visible"/>
                                      </p:to>
                                    </p:set>
                                    <p:animEffect transition="in" filter="wipe(left)">
                                      <p:cBhvr>
                                        <p:cTn id="26" dur="500"/>
                                        <p:tgtEl>
                                          <p:spTgt spid="15">
                                            <p:graphicEl>
                                              <a:dgm id="{9D36612C-5C0C-A040-B973-6DEE9FB424AA}"/>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graphicEl>
                                              <a:dgm id="{C4FA52C8-DA2F-BD42-B20B-AB9A6C6E59BF}"/>
                                            </p:graphicEl>
                                          </p:spTgt>
                                        </p:tgtEl>
                                        <p:attrNameLst>
                                          <p:attrName>style.visibility</p:attrName>
                                        </p:attrNameLst>
                                      </p:cBhvr>
                                      <p:to>
                                        <p:strVal val="visible"/>
                                      </p:to>
                                    </p:set>
                                    <p:animEffect transition="in" filter="wipe(left)">
                                      <p:cBhvr>
                                        <p:cTn id="36" dur="500"/>
                                        <p:tgtEl>
                                          <p:spTgt spid="15">
                                            <p:graphicEl>
                                              <a:dgm id="{C4FA52C8-DA2F-BD42-B20B-AB9A6C6E59BF}"/>
                                            </p:graphicEl>
                                          </p:spTgt>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15">
                                            <p:graphicEl>
                                              <a:dgm id="{A231C5F9-EA0E-974E-89E3-144A3418443F}"/>
                                            </p:graphicEl>
                                          </p:spTgt>
                                        </p:tgtEl>
                                        <p:attrNameLst>
                                          <p:attrName>style.visibility</p:attrName>
                                        </p:attrNameLst>
                                      </p:cBhvr>
                                      <p:to>
                                        <p:strVal val="visible"/>
                                      </p:to>
                                    </p:set>
                                    <p:animEffect transition="in" filter="wipe(left)">
                                      <p:cBhvr>
                                        <p:cTn id="40" dur="500"/>
                                        <p:tgtEl>
                                          <p:spTgt spid="15">
                                            <p:graphicEl>
                                              <a:dgm id="{A231C5F9-EA0E-974E-89E3-144A3418443F}"/>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5">
                                            <p:graphicEl>
                                              <a:dgm id="{DBBBAD5F-B19B-D945-971A-B13E4E7852F2}"/>
                                            </p:graphicEl>
                                          </p:spTgt>
                                        </p:tgtEl>
                                        <p:attrNameLst>
                                          <p:attrName>style.visibility</p:attrName>
                                        </p:attrNameLst>
                                      </p:cBhvr>
                                      <p:to>
                                        <p:strVal val="visible"/>
                                      </p:to>
                                    </p:set>
                                    <p:animEffect transition="in" filter="wipe(left)">
                                      <p:cBhvr>
                                        <p:cTn id="45" dur="500"/>
                                        <p:tgtEl>
                                          <p:spTgt spid="15">
                                            <p:graphicEl>
                                              <a:dgm id="{DBBBAD5F-B19B-D945-971A-B13E4E7852F2}"/>
                                            </p:graphicEl>
                                          </p:spTgt>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15">
                                            <p:graphicEl>
                                              <a:dgm id="{F5B0CCBB-C17D-564B-89A4-73DE4B456A96}"/>
                                            </p:graphicEl>
                                          </p:spTgt>
                                        </p:tgtEl>
                                        <p:attrNameLst>
                                          <p:attrName>style.visibility</p:attrName>
                                        </p:attrNameLst>
                                      </p:cBhvr>
                                      <p:to>
                                        <p:strVal val="visible"/>
                                      </p:to>
                                    </p:set>
                                    <p:animEffect transition="in" filter="wipe(left)">
                                      <p:cBhvr>
                                        <p:cTn id="49" dur="500"/>
                                        <p:tgtEl>
                                          <p:spTgt spid="15">
                                            <p:graphicEl>
                                              <a:dgm id="{F5B0CCBB-C17D-564B-89A4-73DE4B456A96}"/>
                                            </p:graphicEl>
                                          </p:spTgt>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15">
                                            <p:graphicEl>
                                              <a:dgm id="{8E881B7F-9F65-084E-BB9F-6A3E7059A9C7}"/>
                                            </p:graphicEl>
                                          </p:spTgt>
                                        </p:tgtEl>
                                        <p:attrNameLst>
                                          <p:attrName>style.visibility</p:attrName>
                                        </p:attrNameLst>
                                      </p:cBhvr>
                                      <p:to>
                                        <p:strVal val="visible"/>
                                      </p:to>
                                    </p:set>
                                    <p:animEffect transition="in" filter="wipe(left)">
                                      <p:cBhvr>
                                        <p:cTn id="53" dur="500"/>
                                        <p:tgtEl>
                                          <p:spTgt spid="15">
                                            <p:graphicEl>
                                              <a:dgm id="{8E881B7F-9F65-084E-BB9F-6A3E7059A9C7}"/>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Graphic spid="15" grpId="0" uiExpand="1">
        <p:bldSub>
          <a:bldDgm bld="one"/>
        </p:bldSub>
      </p:bldGraphic>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91E87-D3BF-48E7-9207-457262E55962}"/>
              </a:ext>
            </a:extLst>
          </p:cNvPr>
          <p:cNvSpPr>
            <a:spLocks noGrp="1"/>
          </p:cNvSpPr>
          <p:nvPr>
            <p:ph type="title"/>
          </p:nvPr>
        </p:nvSpPr>
        <p:spPr/>
        <p:txBody>
          <a:bodyPr/>
          <a:lstStyle/>
          <a:p>
            <a:r>
              <a:rPr lang="en-US" dirty="0">
                <a:latin typeface="Calibri" charset="0"/>
              </a:rPr>
              <a:t>Descriptive statistics</a:t>
            </a:r>
            <a:endParaRPr lang="en-US" dirty="0"/>
          </a:p>
        </p:txBody>
      </p:sp>
      <p:sp>
        <p:nvSpPr>
          <p:cNvPr id="5" name="Content Placeholder 2">
            <a:extLst>
              <a:ext uri="{FF2B5EF4-FFF2-40B4-BE49-F238E27FC236}">
                <a16:creationId xmlns:a16="http://schemas.microsoft.com/office/drawing/2014/main" id="{347A5565-15B0-4F10-852A-32F0594343E1}"/>
              </a:ext>
            </a:extLst>
          </p:cNvPr>
          <p:cNvSpPr>
            <a:spLocks noGrp="1"/>
          </p:cNvSpPr>
          <p:nvPr>
            <p:ph idx="1"/>
          </p:nvPr>
        </p:nvSpPr>
        <p:spPr>
          <a:xfrm>
            <a:off x="457200" y="1600200"/>
            <a:ext cx="8229600" cy="5057172"/>
          </a:xfrm>
        </p:spPr>
        <p:txBody>
          <a:bodyPr>
            <a:normAutofit/>
          </a:bodyPr>
          <a:lstStyle/>
          <a:p>
            <a:pPr>
              <a:spcBef>
                <a:spcPts val="800"/>
              </a:spcBef>
              <a:buFont typeface="Arial" charset="0"/>
              <a:buChar char="•"/>
              <a:defRPr/>
            </a:pPr>
            <a:r>
              <a:rPr lang="en-US" dirty="0">
                <a:latin typeface="Calibri" charset="0"/>
              </a:rPr>
              <a:t>Key concepts:</a:t>
            </a:r>
          </a:p>
          <a:p>
            <a:pPr lvl="1">
              <a:spcBef>
                <a:spcPts val="800"/>
              </a:spcBef>
              <a:buFont typeface="Arial" charset="0"/>
              <a:buChar char="•"/>
              <a:defRPr/>
            </a:pPr>
            <a:r>
              <a:rPr lang="en-US" dirty="0">
                <a:latin typeface="Calibri" charset="0"/>
              </a:rPr>
              <a:t>Central Tendency</a:t>
            </a:r>
          </a:p>
          <a:p>
            <a:pPr lvl="1">
              <a:spcBef>
                <a:spcPts val="800"/>
              </a:spcBef>
              <a:buFont typeface="Arial" charset="0"/>
              <a:buChar char="•"/>
              <a:defRPr/>
            </a:pPr>
            <a:r>
              <a:rPr lang="en-US" dirty="0">
                <a:latin typeface="Calibri" charset="0"/>
              </a:rPr>
              <a:t>Variability</a:t>
            </a:r>
          </a:p>
        </p:txBody>
      </p:sp>
    </p:spTree>
    <p:extLst>
      <p:ext uri="{BB962C8B-B14F-4D97-AF65-F5344CB8AC3E}">
        <p14:creationId xmlns:p14="http://schemas.microsoft.com/office/powerpoint/2010/main" val="2301453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 Tendency</a:t>
            </a:r>
          </a:p>
        </p:txBody>
      </p:sp>
      <p:grpSp>
        <p:nvGrpSpPr>
          <p:cNvPr id="13" name="组合 12"/>
          <p:cNvGrpSpPr/>
          <p:nvPr/>
        </p:nvGrpSpPr>
        <p:grpSpPr>
          <a:xfrm>
            <a:off x="1066800" y="2254028"/>
            <a:ext cx="6269182" cy="2829897"/>
            <a:chOff x="838200" y="2437103"/>
            <a:chExt cx="6269182" cy="2829897"/>
          </a:xfrm>
        </p:grpSpPr>
        <p:pic>
          <p:nvPicPr>
            <p:cNvPr id="4" name="图片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38200" y="2437103"/>
              <a:ext cx="3124200" cy="2819401"/>
            </a:xfrm>
            <a:prstGeom prst="rect">
              <a:avLst/>
            </a:prstGeom>
          </p:spPr>
        </p:pic>
        <p:pic>
          <p:nvPicPr>
            <p:cNvPr id="5" name="图片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60718" y="2437103"/>
              <a:ext cx="2746664" cy="2829897"/>
            </a:xfrm>
            <a:prstGeom prst="rect">
              <a:avLst/>
            </a:prstGeom>
          </p:spPr>
        </p:pic>
        <p:sp>
          <p:nvSpPr>
            <p:cNvPr id="12" name="圆角矩形 11"/>
            <p:cNvSpPr/>
            <p:nvPr/>
          </p:nvSpPr>
          <p:spPr>
            <a:xfrm>
              <a:off x="990600" y="4800600"/>
              <a:ext cx="1524000" cy="3048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4495800" y="4800600"/>
              <a:ext cx="1524000" cy="3048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圆角矩形标注 8"/>
          <p:cNvSpPr/>
          <p:nvPr/>
        </p:nvSpPr>
        <p:spPr>
          <a:xfrm>
            <a:off x="2400300" y="5410200"/>
            <a:ext cx="5067300" cy="1216607"/>
          </a:xfrm>
          <a:prstGeom prst="wedgeRoundRectCallout">
            <a:avLst>
              <a:gd name="adj1" fmla="val -47457"/>
              <a:gd name="adj2" fmla="val -82556"/>
              <a:gd name="adj3" fmla="val 16667"/>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2700000" scaled="1"/>
            <a:tileRect/>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42900" indent="-342900">
              <a:buFont typeface="Arial" panose="020B0604020202020204" pitchFamily="34" charset="0"/>
              <a:buChar char="•"/>
            </a:pPr>
            <a:r>
              <a:rPr lang="en-US" altLang="zh-CN" sz="2400" dirty="0">
                <a:solidFill>
                  <a:schemeClr val="tx1"/>
                </a:solidFill>
              </a:rPr>
              <a:t>Where do the “stars” come from?</a:t>
            </a:r>
          </a:p>
          <a:p>
            <a:pPr marL="342900" indent="-342900">
              <a:buFont typeface="Arial" panose="020B0604020202020204" pitchFamily="34" charset="0"/>
              <a:buChar char="•"/>
            </a:pPr>
            <a:r>
              <a:rPr lang="en-US" altLang="zh-CN" sz="2400" dirty="0">
                <a:solidFill>
                  <a:schemeClr val="tx1"/>
                </a:solidFill>
              </a:rPr>
              <a:t>Can you see all ratings?  </a:t>
            </a:r>
            <a:endParaRPr lang="zh-CN" altLang="en-US" sz="2400" dirty="0">
              <a:solidFill>
                <a:schemeClr val="tx1"/>
              </a:solidFill>
            </a:endParaRPr>
          </a:p>
        </p:txBody>
      </p:sp>
      <p:sp>
        <p:nvSpPr>
          <p:cNvPr id="11" name="圆角矩形 10"/>
          <p:cNvSpPr/>
          <p:nvPr/>
        </p:nvSpPr>
        <p:spPr>
          <a:xfrm>
            <a:off x="1066800" y="5294603"/>
            <a:ext cx="7467600" cy="14478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b="1" dirty="0">
                <a:solidFill>
                  <a:schemeClr val="tx1"/>
                </a:solidFill>
              </a:rPr>
              <a:t>Averaged ratings!</a:t>
            </a:r>
          </a:p>
          <a:p>
            <a:r>
              <a:rPr lang="en-US" altLang="zh-CN" sz="2400" dirty="0">
                <a:solidFill>
                  <a:schemeClr val="tx1"/>
                </a:solidFill>
              </a:rPr>
              <a:t>Amazon takes the ratings from all raters, and then average these ratings as </a:t>
            </a:r>
            <a:r>
              <a:rPr lang="en-US" altLang="zh-CN" sz="2400" i="1" dirty="0">
                <a:solidFill>
                  <a:schemeClr val="tx1"/>
                </a:solidFill>
              </a:rPr>
              <a:t>representative</a:t>
            </a:r>
            <a:r>
              <a:rPr lang="en-US" altLang="zh-CN" sz="2400" dirty="0">
                <a:solidFill>
                  <a:schemeClr val="tx1"/>
                </a:solidFill>
              </a:rPr>
              <a:t> of all ratings</a:t>
            </a:r>
            <a:r>
              <a:rPr lang="en-US" altLang="zh-CN" sz="2400" dirty="0"/>
              <a:t>. </a:t>
            </a:r>
            <a:endParaRPr lang="zh-CN" altLang="en-US" sz="2400" dirty="0"/>
          </a:p>
        </p:txBody>
      </p:sp>
    </p:spTree>
    <p:extLst>
      <p:ext uri="{BB962C8B-B14F-4D97-AF65-F5344CB8AC3E}">
        <p14:creationId xmlns:p14="http://schemas.microsoft.com/office/powerpoint/2010/main" val="14961204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 Tendency</a:t>
            </a:r>
          </a:p>
        </p:txBody>
      </p:sp>
      <p:sp>
        <p:nvSpPr>
          <p:cNvPr id="3" name="Content Placeholder 2"/>
          <p:cNvSpPr>
            <a:spLocks noGrp="1"/>
          </p:cNvSpPr>
          <p:nvPr>
            <p:ph sz="quarter" idx="1"/>
          </p:nvPr>
        </p:nvSpPr>
        <p:spPr/>
        <p:txBody>
          <a:bodyPr>
            <a:normAutofit lnSpcReduction="10000"/>
          </a:bodyPr>
          <a:lstStyle/>
          <a:p>
            <a:pPr algn="l"/>
            <a:r>
              <a:rPr lang="en-US" dirty="0"/>
              <a:t>What is it?</a:t>
            </a:r>
          </a:p>
          <a:p>
            <a:pPr lvl="1" algn="l"/>
            <a:r>
              <a:rPr lang="en-US" dirty="0"/>
              <a:t>A </a:t>
            </a:r>
            <a:r>
              <a:rPr lang="en-US" i="1" dirty="0"/>
              <a:t>descriptive statistic used</a:t>
            </a:r>
            <a:r>
              <a:rPr lang="en-US" dirty="0"/>
              <a:t> </a:t>
            </a:r>
            <a:r>
              <a:rPr lang="en-US" sz="2400" dirty="0"/>
              <a:t>to determine </a:t>
            </a:r>
            <a:r>
              <a:rPr lang="en-US" sz="2400" i="1" u="sng" dirty="0"/>
              <a:t>a single value </a:t>
            </a:r>
            <a:r>
              <a:rPr lang="en-US" sz="2400" dirty="0"/>
              <a:t>that </a:t>
            </a:r>
          </a:p>
          <a:p>
            <a:pPr lvl="3"/>
            <a:r>
              <a:rPr lang="en-US" sz="2400" dirty="0"/>
              <a:t>accurately describes</a:t>
            </a:r>
            <a:r>
              <a:rPr lang="en-US" sz="2400" i="1" u="sng" dirty="0"/>
              <a:t> the center of </a:t>
            </a:r>
            <a:r>
              <a:rPr lang="en-US" sz="2400" dirty="0"/>
              <a:t> the entire data set</a:t>
            </a:r>
          </a:p>
          <a:p>
            <a:pPr lvl="3"/>
            <a:r>
              <a:rPr lang="en-US" sz="2400" i="1" dirty="0"/>
              <a:t>Best represents</a:t>
            </a:r>
            <a:r>
              <a:rPr lang="en-US" sz="2400" dirty="0"/>
              <a:t> the </a:t>
            </a:r>
            <a:r>
              <a:rPr lang="en-US" sz="2400" i="1" u="sng" dirty="0"/>
              <a:t>entire</a:t>
            </a:r>
            <a:r>
              <a:rPr lang="en-US" sz="2400" dirty="0"/>
              <a:t> data set</a:t>
            </a:r>
          </a:p>
          <a:p>
            <a:pPr lvl="3"/>
            <a:endParaRPr lang="en-US" dirty="0"/>
          </a:p>
          <a:p>
            <a:pPr algn="l"/>
            <a:r>
              <a:rPr lang="en-US" dirty="0"/>
              <a:t>GOAL</a:t>
            </a:r>
          </a:p>
          <a:p>
            <a:pPr lvl="1" algn="l"/>
            <a:r>
              <a:rPr lang="en-US" dirty="0"/>
              <a:t>To </a:t>
            </a:r>
            <a:r>
              <a:rPr lang="en-US" i="1" dirty="0"/>
              <a:t>summarize</a:t>
            </a:r>
            <a:r>
              <a:rPr lang="en-US" dirty="0"/>
              <a:t> the data set into a single value </a:t>
            </a:r>
          </a:p>
          <a:p>
            <a:pPr lvl="1" algn="l"/>
            <a:r>
              <a:rPr lang="en-US" dirty="0"/>
              <a:t>Make it possible to </a:t>
            </a:r>
            <a:r>
              <a:rPr lang="en-US" i="1" dirty="0"/>
              <a:t>compare</a:t>
            </a:r>
            <a:r>
              <a:rPr lang="en-US" dirty="0"/>
              <a:t> across different data sets (by comparing their central tendencies)</a:t>
            </a:r>
          </a:p>
          <a:p>
            <a:pPr lvl="1" algn="l"/>
            <a:endParaRPr lang="en-US" dirty="0"/>
          </a:p>
          <a:p>
            <a:pPr lvl="2"/>
            <a:endParaRPr lang="en-US" dirty="0"/>
          </a:p>
        </p:txBody>
      </p:sp>
    </p:spTree>
    <p:extLst>
      <p:ext uri="{BB962C8B-B14F-4D97-AF65-F5344CB8AC3E}">
        <p14:creationId xmlns:p14="http://schemas.microsoft.com/office/powerpoint/2010/main" val="164392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 Tendency</a:t>
            </a:r>
          </a:p>
        </p:txBody>
      </p:sp>
      <p:sp>
        <p:nvSpPr>
          <p:cNvPr id="3" name="Content Placeholder 2"/>
          <p:cNvSpPr>
            <a:spLocks noGrp="1"/>
          </p:cNvSpPr>
          <p:nvPr>
            <p:ph idx="1"/>
          </p:nvPr>
        </p:nvSpPr>
        <p:spPr/>
        <p:txBody>
          <a:bodyPr/>
          <a:lstStyle/>
          <a:p>
            <a:pPr algn="l"/>
            <a:r>
              <a:rPr lang="en-US" dirty="0"/>
              <a:t>Let’s use an example similar to what you may be familiar with: </a:t>
            </a:r>
          </a:p>
        </p:txBody>
      </p:sp>
      <p:sp>
        <p:nvSpPr>
          <p:cNvPr id="10" name="TextBox 9"/>
          <p:cNvSpPr txBox="1"/>
          <p:nvPr/>
        </p:nvSpPr>
        <p:spPr>
          <a:xfrm>
            <a:off x="0" y="3695349"/>
            <a:ext cx="2488080" cy="3139321"/>
          </a:xfrm>
          <a:prstGeom prst="round1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endParaRPr lang="en-US" b="1" dirty="0"/>
          </a:p>
          <a:p>
            <a:r>
              <a:rPr lang="en-US" b="1" dirty="0"/>
              <a:t>Sample #1</a:t>
            </a:r>
          </a:p>
          <a:p>
            <a:endParaRPr lang="en-US" b="1" dirty="0"/>
          </a:p>
          <a:p>
            <a:r>
              <a:rPr lang="en-US" b="1" dirty="0"/>
              <a:t>Dave</a:t>
            </a:r>
          </a:p>
          <a:p>
            <a:r>
              <a:rPr lang="en-US" b="1" dirty="0"/>
              <a:t>Ting</a:t>
            </a:r>
          </a:p>
          <a:p>
            <a:r>
              <a:rPr lang="en-US" b="1" dirty="0"/>
              <a:t>Jessie</a:t>
            </a:r>
          </a:p>
          <a:p>
            <a:endParaRPr lang="en-US" b="1" dirty="0"/>
          </a:p>
          <a:p>
            <a:endParaRPr lang="en-US" b="1" dirty="0"/>
          </a:p>
          <a:p>
            <a:r>
              <a:rPr lang="en-US" b="1" u="sng" dirty="0"/>
              <a:t>Sample Statistics</a:t>
            </a:r>
            <a:endParaRPr lang="en-US" b="1" dirty="0"/>
          </a:p>
          <a:p>
            <a:r>
              <a:rPr lang="en-US" b="1" dirty="0"/>
              <a:t>Average IQ = 116</a:t>
            </a:r>
          </a:p>
          <a:p>
            <a:endParaRPr lang="en-US" b="1" dirty="0"/>
          </a:p>
        </p:txBody>
      </p:sp>
      <p:sp>
        <p:nvSpPr>
          <p:cNvPr id="12" name="Round Single Corner Rectangle 8"/>
          <p:cNvSpPr/>
          <p:nvPr/>
        </p:nvSpPr>
        <p:spPr>
          <a:xfrm flipH="1">
            <a:off x="6553200" y="3700158"/>
            <a:ext cx="2590800" cy="3139321"/>
          </a:xfrm>
          <a:prstGeom prst="round1Rect">
            <a:avLst>
              <a:gd name="adj" fmla="val 18710"/>
            </a:avLst>
          </a:prstGeom>
        </p:spPr>
        <p:style>
          <a:lnRef idx="3">
            <a:schemeClr val="lt1"/>
          </a:lnRef>
          <a:fillRef idx="1">
            <a:schemeClr val="accent1"/>
          </a:fillRef>
          <a:effectRef idx="1">
            <a:schemeClr val="accent1"/>
          </a:effectRef>
          <a:fontRef idx="minor">
            <a:schemeClr val="lt1"/>
          </a:fontRef>
        </p:style>
        <p:txBody>
          <a:bodyPr rtlCol="0" anchor="ctr"/>
          <a:lstStyle/>
          <a:p>
            <a:r>
              <a:rPr lang="en-US" altLang="zh-CN" b="1" dirty="0">
                <a:solidFill>
                  <a:schemeClr val="bg2"/>
                </a:solidFill>
              </a:rPr>
              <a:t>Sample #2</a:t>
            </a:r>
          </a:p>
          <a:p>
            <a:endParaRPr lang="en-US" altLang="zh-CN" sz="1050" b="1" dirty="0">
              <a:solidFill>
                <a:schemeClr val="bg2"/>
              </a:solidFill>
            </a:endParaRPr>
          </a:p>
          <a:p>
            <a:r>
              <a:rPr lang="en-US" altLang="zh-CN" b="1" dirty="0">
                <a:solidFill>
                  <a:schemeClr val="bg2"/>
                </a:solidFill>
              </a:rPr>
              <a:t>Michael</a:t>
            </a:r>
          </a:p>
          <a:p>
            <a:r>
              <a:rPr lang="en-US" altLang="zh-CN" b="1" dirty="0" err="1">
                <a:solidFill>
                  <a:schemeClr val="bg2"/>
                </a:solidFill>
              </a:rPr>
              <a:t>Erise</a:t>
            </a:r>
            <a:endParaRPr lang="en-US" altLang="zh-CN" b="1" dirty="0">
              <a:solidFill>
                <a:schemeClr val="bg2"/>
              </a:solidFill>
            </a:endParaRPr>
          </a:p>
          <a:p>
            <a:r>
              <a:rPr lang="en-US" altLang="zh-CN" b="1" dirty="0">
                <a:solidFill>
                  <a:schemeClr val="bg2"/>
                </a:solidFill>
              </a:rPr>
              <a:t>Andrew </a:t>
            </a:r>
          </a:p>
          <a:p>
            <a:r>
              <a:rPr lang="en-US" altLang="zh-CN" b="1" dirty="0">
                <a:solidFill>
                  <a:schemeClr val="bg2"/>
                </a:solidFill>
              </a:rPr>
              <a:t>Katie </a:t>
            </a:r>
          </a:p>
          <a:p>
            <a:r>
              <a:rPr lang="en-US" altLang="zh-CN" b="1" dirty="0">
                <a:solidFill>
                  <a:schemeClr val="bg2"/>
                </a:solidFill>
              </a:rPr>
              <a:t>Blake  </a:t>
            </a:r>
          </a:p>
          <a:p>
            <a:r>
              <a:rPr lang="en-US" b="1" dirty="0"/>
              <a:t>Stephen  </a:t>
            </a:r>
          </a:p>
          <a:p>
            <a:r>
              <a:rPr lang="en-US" b="1" dirty="0"/>
              <a:t>Amanda  </a:t>
            </a:r>
            <a:endParaRPr lang="en-US" altLang="zh-CN" b="1" dirty="0">
              <a:solidFill>
                <a:schemeClr val="bg2"/>
              </a:solidFill>
            </a:endParaRPr>
          </a:p>
          <a:p>
            <a:endParaRPr lang="en-US" altLang="zh-CN" sz="1000" b="1" dirty="0">
              <a:solidFill>
                <a:schemeClr val="bg2"/>
              </a:solidFill>
            </a:endParaRPr>
          </a:p>
          <a:p>
            <a:r>
              <a:rPr lang="en-US" altLang="zh-CN" b="1" u="sng" dirty="0">
                <a:solidFill>
                  <a:schemeClr val="bg2"/>
                </a:solidFill>
              </a:rPr>
              <a:t>Sample Statistics</a:t>
            </a:r>
            <a:endParaRPr lang="en-US" altLang="zh-CN" b="1" dirty="0">
              <a:solidFill>
                <a:schemeClr val="bg2"/>
              </a:solidFill>
            </a:endParaRPr>
          </a:p>
          <a:p>
            <a:r>
              <a:rPr lang="en-US" altLang="zh-CN" b="1" dirty="0">
                <a:solidFill>
                  <a:schemeClr val="bg2"/>
                </a:solidFill>
              </a:rPr>
              <a:t>Average IQ = 105.4</a:t>
            </a:r>
          </a:p>
        </p:txBody>
      </p:sp>
      <p:sp>
        <p:nvSpPr>
          <p:cNvPr id="15" name="圆角矩形 14"/>
          <p:cNvSpPr/>
          <p:nvPr/>
        </p:nvSpPr>
        <p:spPr>
          <a:xfrm>
            <a:off x="1943100" y="2821489"/>
            <a:ext cx="5155079" cy="883478"/>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r>
              <a:rPr lang="en-US" altLang="zh-CN" sz="2400" dirty="0">
                <a:solidFill>
                  <a:schemeClr val="tx1"/>
                </a:solidFill>
              </a:rPr>
              <a:t>Which sample did better in the IQ test? </a:t>
            </a:r>
          </a:p>
        </p:txBody>
      </p:sp>
      <p:sp>
        <p:nvSpPr>
          <p:cNvPr id="16" name="圆角矩形 15"/>
          <p:cNvSpPr/>
          <p:nvPr/>
        </p:nvSpPr>
        <p:spPr>
          <a:xfrm>
            <a:off x="1183079" y="2807061"/>
            <a:ext cx="6553200" cy="883478"/>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r>
              <a:rPr lang="en-US" altLang="zh-CN" sz="2400" dirty="0">
                <a:solidFill>
                  <a:schemeClr val="tx1"/>
                </a:solidFill>
              </a:rPr>
              <a:t>At first sight you may say: Sample 1. </a:t>
            </a:r>
          </a:p>
          <a:p>
            <a:r>
              <a:rPr lang="en-US" altLang="zh-CN" sz="2400" dirty="0">
                <a:solidFill>
                  <a:schemeClr val="tx1"/>
                </a:solidFill>
              </a:rPr>
              <a:t>But what if you know this: </a:t>
            </a:r>
          </a:p>
        </p:txBody>
      </p:sp>
      <p:sp>
        <p:nvSpPr>
          <p:cNvPr id="17" name="TextBox 9"/>
          <p:cNvSpPr txBox="1"/>
          <p:nvPr/>
        </p:nvSpPr>
        <p:spPr>
          <a:xfrm>
            <a:off x="14250" y="3688139"/>
            <a:ext cx="2488080" cy="3139321"/>
          </a:xfrm>
          <a:prstGeom prst="round1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endParaRPr lang="en-US" b="1" dirty="0"/>
          </a:p>
          <a:p>
            <a:r>
              <a:rPr lang="en-US" b="1" dirty="0"/>
              <a:t>Sample #1</a:t>
            </a:r>
          </a:p>
          <a:p>
            <a:endParaRPr lang="en-US" b="1" dirty="0"/>
          </a:p>
          <a:p>
            <a:r>
              <a:rPr lang="en-US" b="1" dirty="0"/>
              <a:t>Dave (IQ = 175)</a:t>
            </a:r>
          </a:p>
          <a:p>
            <a:r>
              <a:rPr lang="en-US" b="1" dirty="0"/>
              <a:t>Ting (IQ = 85)</a:t>
            </a:r>
          </a:p>
          <a:p>
            <a:r>
              <a:rPr lang="en-US" b="1" dirty="0"/>
              <a:t>Jessie (IQ = 90)</a:t>
            </a:r>
          </a:p>
          <a:p>
            <a:endParaRPr lang="en-US" b="1" dirty="0"/>
          </a:p>
          <a:p>
            <a:endParaRPr lang="en-US" b="1" dirty="0"/>
          </a:p>
          <a:p>
            <a:r>
              <a:rPr lang="en-US" b="1" u="sng" dirty="0"/>
              <a:t>Sample Statistics</a:t>
            </a:r>
            <a:endParaRPr lang="en-US" b="1" dirty="0"/>
          </a:p>
          <a:p>
            <a:r>
              <a:rPr lang="en-US" b="1" dirty="0"/>
              <a:t>Average IQ = 116</a:t>
            </a:r>
          </a:p>
          <a:p>
            <a:endParaRPr lang="en-US" b="1" dirty="0"/>
          </a:p>
        </p:txBody>
      </p:sp>
      <p:sp>
        <p:nvSpPr>
          <p:cNvPr id="18" name="Round Single Corner Rectangle 8"/>
          <p:cNvSpPr/>
          <p:nvPr/>
        </p:nvSpPr>
        <p:spPr>
          <a:xfrm flipH="1">
            <a:off x="6553200" y="3704967"/>
            <a:ext cx="2590800" cy="3139321"/>
          </a:xfrm>
          <a:prstGeom prst="round1Rect">
            <a:avLst>
              <a:gd name="adj" fmla="val 18710"/>
            </a:avLst>
          </a:prstGeom>
        </p:spPr>
        <p:style>
          <a:lnRef idx="3">
            <a:schemeClr val="lt1"/>
          </a:lnRef>
          <a:fillRef idx="1">
            <a:schemeClr val="accent1"/>
          </a:fillRef>
          <a:effectRef idx="1">
            <a:schemeClr val="accent1"/>
          </a:effectRef>
          <a:fontRef idx="minor">
            <a:schemeClr val="lt1"/>
          </a:fontRef>
        </p:style>
        <p:txBody>
          <a:bodyPr rtlCol="0" anchor="ctr"/>
          <a:lstStyle/>
          <a:p>
            <a:r>
              <a:rPr lang="en-US" altLang="zh-CN" b="1" dirty="0">
                <a:solidFill>
                  <a:schemeClr val="bg2"/>
                </a:solidFill>
              </a:rPr>
              <a:t>Sample #2</a:t>
            </a:r>
          </a:p>
          <a:p>
            <a:endParaRPr lang="en-US" altLang="zh-CN" sz="1050" b="1" dirty="0">
              <a:solidFill>
                <a:schemeClr val="bg2"/>
              </a:solidFill>
            </a:endParaRPr>
          </a:p>
          <a:p>
            <a:r>
              <a:rPr lang="en-US" altLang="zh-CN" b="1" dirty="0">
                <a:solidFill>
                  <a:schemeClr val="bg2"/>
                </a:solidFill>
              </a:rPr>
              <a:t>Michael (IQ = 105) </a:t>
            </a:r>
          </a:p>
          <a:p>
            <a:r>
              <a:rPr lang="en-US" altLang="zh-CN" b="1" dirty="0" err="1">
                <a:solidFill>
                  <a:schemeClr val="bg2"/>
                </a:solidFill>
              </a:rPr>
              <a:t>Erise</a:t>
            </a:r>
            <a:r>
              <a:rPr lang="en-US" altLang="zh-CN" b="1" dirty="0">
                <a:solidFill>
                  <a:schemeClr val="bg2"/>
                </a:solidFill>
              </a:rPr>
              <a:t> (IQ = 106)</a:t>
            </a:r>
          </a:p>
          <a:p>
            <a:r>
              <a:rPr lang="en-US" altLang="zh-CN" b="1" dirty="0">
                <a:solidFill>
                  <a:schemeClr val="bg2"/>
                </a:solidFill>
              </a:rPr>
              <a:t>Andrew (IQ = 102)</a:t>
            </a:r>
          </a:p>
          <a:p>
            <a:r>
              <a:rPr lang="en-US" altLang="zh-CN" b="1" dirty="0">
                <a:solidFill>
                  <a:schemeClr val="bg2"/>
                </a:solidFill>
              </a:rPr>
              <a:t>Katie (IQ = 110)</a:t>
            </a:r>
          </a:p>
          <a:p>
            <a:r>
              <a:rPr lang="en-US" altLang="zh-CN" b="1" dirty="0">
                <a:solidFill>
                  <a:schemeClr val="bg2"/>
                </a:solidFill>
              </a:rPr>
              <a:t>Blake (IQ = 100) </a:t>
            </a:r>
          </a:p>
          <a:p>
            <a:r>
              <a:rPr lang="en-US" b="1" dirty="0"/>
              <a:t>Stephen (</a:t>
            </a:r>
            <a:r>
              <a:rPr lang="en-US" altLang="zh-CN" b="1" dirty="0">
                <a:solidFill>
                  <a:schemeClr val="bg2"/>
                </a:solidFill>
              </a:rPr>
              <a:t>IQ = </a:t>
            </a:r>
            <a:r>
              <a:rPr lang="en-US" b="1" dirty="0"/>
              <a:t>110) </a:t>
            </a:r>
          </a:p>
          <a:p>
            <a:r>
              <a:rPr lang="en-US" b="1" dirty="0"/>
              <a:t>Amanda (</a:t>
            </a:r>
            <a:r>
              <a:rPr lang="en-US" altLang="zh-CN" b="1" dirty="0">
                <a:solidFill>
                  <a:schemeClr val="bg2"/>
                </a:solidFill>
              </a:rPr>
              <a:t>IQ = </a:t>
            </a:r>
            <a:r>
              <a:rPr lang="en-US" b="1" dirty="0"/>
              <a:t>105) </a:t>
            </a:r>
            <a:endParaRPr lang="en-US" altLang="zh-CN" b="1" dirty="0">
              <a:solidFill>
                <a:schemeClr val="bg2"/>
              </a:solidFill>
            </a:endParaRPr>
          </a:p>
          <a:p>
            <a:endParaRPr lang="en-US" altLang="zh-CN" sz="1000" b="1" dirty="0">
              <a:solidFill>
                <a:schemeClr val="bg2"/>
              </a:solidFill>
            </a:endParaRPr>
          </a:p>
          <a:p>
            <a:r>
              <a:rPr lang="en-US" altLang="zh-CN" b="1" u="sng" dirty="0">
                <a:solidFill>
                  <a:schemeClr val="bg2"/>
                </a:solidFill>
              </a:rPr>
              <a:t>Sample Statistics</a:t>
            </a:r>
            <a:endParaRPr lang="en-US" altLang="zh-CN" b="1" dirty="0">
              <a:solidFill>
                <a:schemeClr val="bg2"/>
              </a:solidFill>
            </a:endParaRPr>
          </a:p>
          <a:p>
            <a:r>
              <a:rPr lang="en-US" altLang="zh-CN" b="1" dirty="0">
                <a:solidFill>
                  <a:schemeClr val="bg2"/>
                </a:solidFill>
              </a:rPr>
              <a:t>Average IQ = 105.4</a:t>
            </a:r>
          </a:p>
        </p:txBody>
      </p:sp>
      <p:sp>
        <p:nvSpPr>
          <p:cNvPr id="19" name="圆角矩形 18"/>
          <p:cNvSpPr/>
          <p:nvPr/>
        </p:nvSpPr>
        <p:spPr>
          <a:xfrm>
            <a:off x="2882340" y="4114800"/>
            <a:ext cx="3276600" cy="24384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r>
              <a:rPr lang="en-US" altLang="zh-CN" sz="2400" b="1" dirty="0">
                <a:solidFill>
                  <a:schemeClr val="tx1"/>
                </a:solidFill>
              </a:rPr>
              <a:t>Pay attention!</a:t>
            </a:r>
          </a:p>
          <a:p>
            <a:pPr marL="342900" indent="-342900">
              <a:buFont typeface="Arial" panose="020B0604020202020204" pitchFamily="34" charset="0"/>
              <a:buChar char="•"/>
            </a:pPr>
            <a:r>
              <a:rPr lang="en-US" altLang="zh-CN" sz="2400" dirty="0">
                <a:solidFill>
                  <a:schemeClr val="tx1"/>
                </a:solidFill>
              </a:rPr>
              <a:t>Extreme outliers can be influential</a:t>
            </a:r>
          </a:p>
          <a:p>
            <a:pPr marL="342900" indent="-342900">
              <a:buFont typeface="Arial" panose="020B0604020202020204" pitchFamily="34" charset="0"/>
              <a:buChar char="•"/>
            </a:pPr>
            <a:r>
              <a:rPr lang="en-US" altLang="zh-CN" sz="2400" dirty="0">
                <a:solidFill>
                  <a:schemeClr val="tx1"/>
                </a:solidFill>
              </a:rPr>
              <a:t>Average is not the only way to obtain central tendency</a:t>
            </a:r>
          </a:p>
        </p:txBody>
      </p:sp>
    </p:spTree>
    <p:extLst>
      <p:ext uri="{BB962C8B-B14F-4D97-AF65-F5344CB8AC3E}">
        <p14:creationId xmlns:p14="http://schemas.microsoft.com/office/powerpoint/2010/main" val="119114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right)">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P spid="16"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Central Tendency</a:t>
            </a:r>
          </a:p>
        </p:txBody>
      </p:sp>
      <p:sp>
        <p:nvSpPr>
          <p:cNvPr id="3" name="内容占位符 2"/>
          <p:cNvSpPr>
            <a:spLocks noGrp="1"/>
          </p:cNvSpPr>
          <p:nvPr>
            <p:ph idx="1"/>
          </p:nvPr>
        </p:nvSpPr>
        <p:spPr/>
        <p:txBody>
          <a:bodyPr/>
          <a:lstStyle/>
          <a:p>
            <a:pPr algn="l"/>
            <a:r>
              <a:rPr lang="en-US" dirty="0"/>
              <a:t>That’s why we have different types of statistics for central tendency</a:t>
            </a:r>
          </a:p>
          <a:p>
            <a:pPr lvl="1" algn="l"/>
            <a:r>
              <a:rPr lang="en-US" sz="2800" dirty="0"/>
              <a:t>Mean</a:t>
            </a:r>
          </a:p>
          <a:p>
            <a:pPr lvl="1" algn="l"/>
            <a:r>
              <a:rPr lang="en-US" sz="2800" dirty="0"/>
              <a:t>Median</a:t>
            </a:r>
          </a:p>
          <a:p>
            <a:pPr lvl="1" algn="l"/>
            <a:r>
              <a:rPr lang="en-US" sz="2800" dirty="0"/>
              <a:t>Mode</a:t>
            </a:r>
          </a:p>
          <a:p>
            <a:pPr algn="l"/>
            <a:r>
              <a:rPr lang="en-US" dirty="0"/>
              <a:t>You need to specify the type of statistic you use to obtain central tendency</a:t>
            </a:r>
          </a:p>
          <a:p>
            <a:pPr lvl="2"/>
            <a:r>
              <a:rPr lang="en-US" sz="2400" dirty="0"/>
              <a:t>E.g., the </a:t>
            </a:r>
            <a:r>
              <a:rPr lang="en-US" sz="2400" i="1" dirty="0"/>
              <a:t>mean</a:t>
            </a:r>
            <a:r>
              <a:rPr lang="en-US" sz="2400" dirty="0"/>
              <a:t> of the age of all students at </a:t>
            </a:r>
            <a:r>
              <a:rPr lang="en-US" dirty="0"/>
              <a:t>UW</a:t>
            </a:r>
            <a:r>
              <a:rPr lang="en-US" sz="2400" dirty="0"/>
              <a:t> (instead of “the </a:t>
            </a:r>
            <a:r>
              <a:rPr lang="en-US" sz="2400" i="1" dirty="0"/>
              <a:t>center</a:t>
            </a:r>
            <a:r>
              <a:rPr lang="en-US" sz="2400" dirty="0"/>
              <a:t> of the age……”)</a:t>
            </a:r>
            <a:endParaRPr lang="en-US" sz="1900" dirty="0"/>
          </a:p>
        </p:txBody>
      </p:sp>
    </p:spTree>
    <p:extLst>
      <p:ext uri="{BB962C8B-B14F-4D97-AF65-F5344CB8AC3E}">
        <p14:creationId xmlns:p14="http://schemas.microsoft.com/office/powerpoint/2010/main" val="410669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a:bodyPr>
              <a:lstStyle/>
              <a:p>
                <a:pPr algn="l"/>
                <a:r>
                  <a:rPr lang="en-US" altLang="en-US" dirty="0">
                    <a:latin typeface="Arial Unicode MS" panose="020B0604020202020204" pitchFamily="34" charset="-122"/>
                    <a:ea typeface="Arial Unicode MS" panose="020B0604020202020204" pitchFamily="34" charset="-122"/>
                    <a:cs typeface="Arial Unicode MS" panose="020B0604020202020204" pitchFamily="34" charset="-122"/>
                  </a:rPr>
                  <a:t>The average</a:t>
                </a:r>
              </a:p>
              <a:p>
                <a:pPr lvl="1" algn="l"/>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Most frequently used measure of central tendency</a:t>
                </a:r>
              </a:p>
              <a:p>
                <a:pPr algn="l"/>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Mean as descriptive statistics</a:t>
                </a:r>
              </a:p>
              <a:p>
                <a:pPr lvl="1" algn="l"/>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For </a:t>
                </a:r>
                <a:r>
                  <a:rPr lang="en-US" altLang="zh-CN" i="1" dirty="0">
                    <a:latin typeface="Arial Unicode MS" panose="020B0604020202020204" pitchFamily="34" charset="-122"/>
                    <a:ea typeface="Arial Unicode MS" panose="020B0604020202020204" pitchFamily="34" charset="-122"/>
                    <a:cs typeface="Arial Unicode MS" panose="020B0604020202020204" pitchFamily="34" charset="-122"/>
                  </a:rPr>
                  <a:t>population</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mean is represented by </a:t>
                </a:r>
                <a:r>
                  <a:rPr lang="en-US" altLang="zh-CN" b="1" i="1" dirty="0">
                    <a:latin typeface="Arial Unicode MS" panose="020B0604020202020204" pitchFamily="34" charset="-122"/>
                    <a:ea typeface="Arial Unicode MS" panose="020B0604020202020204" pitchFamily="34" charset="-122"/>
                    <a:cs typeface="Arial Unicode MS" panose="020B0604020202020204" pitchFamily="34" charset="-122"/>
                  </a:rPr>
                  <a:t>μ</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lgn="l"/>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For </a:t>
                </a:r>
                <a:r>
                  <a:rPr lang="en-US" altLang="zh-CN" i="1" dirty="0">
                    <a:latin typeface="Arial Unicode MS" panose="020B0604020202020204" pitchFamily="34" charset="-122"/>
                    <a:ea typeface="Arial Unicode MS" panose="020B0604020202020204" pitchFamily="34" charset="-122"/>
                    <a:cs typeface="Arial Unicode MS" panose="020B0604020202020204" pitchFamily="34" charset="-122"/>
                  </a:rPr>
                  <a:t>sample</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mean is represented by  </a:t>
                </a:r>
                <a14:m>
                  <m:oMath xmlns:m="http://schemas.openxmlformats.org/officeDocument/2006/math">
                    <m:acc>
                      <m:accPr>
                        <m:chr m:val="̅"/>
                        <m:ctrlPr>
                          <a:rPr lang="en-US" altLang="zh-CN" i="1" smtClean="0">
                            <a:latin typeface="Cambria Math" panose="02040503050406030204" pitchFamily="18" charset="0"/>
                            <a:cs typeface="Times New Roman" panose="02020603050405020304" pitchFamily="18" charset="0"/>
                          </a:rPr>
                        </m:ctrlPr>
                      </m:accPr>
                      <m:e>
                        <m:r>
                          <a:rPr lang="en-US" altLang="zh-CN" b="0" i="1" smtClean="0">
                            <a:latin typeface="Cambria Math" panose="02040503050406030204" pitchFamily="18" charset="0"/>
                            <a:cs typeface="Times New Roman" panose="02020603050405020304" pitchFamily="18" charset="0"/>
                          </a:rPr>
                          <m:t>𝑋</m:t>
                        </m:r>
                      </m:e>
                    </m:acc>
                  </m:oMath>
                </a14:m>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(x-bar)</a:t>
                </a:r>
              </a:p>
              <a:p>
                <a:pPr lvl="1" algn="l"/>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We can compare </a:t>
                </a:r>
                <a14:m>
                  <m:oMath xmlns:m="http://schemas.openxmlformats.org/officeDocument/2006/math">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𝑋</m:t>
                        </m:r>
                      </m:e>
                    </m:acc>
                  </m:oMath>
                </a14:m>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with </a:t>
                </a:r>
                <a:r>
                  <a:rPr lang="en-US" altLang="zh-CN" i="1" dirty="0">
                    <a:latin typeface="Arial Unicode MS" panose="020B0604020202020204" pitchFamily="34" charset="-122"/>
                    <a:ea typeface="Arial Unicode MS" panose="020B0604020202020204" pitchFamily="34" charset="-122"/>
                    <a:cs typeface="Arial Unicode MS" panose="020B0604020202020204" pitchFamily="34" charset="-122"/>
                  </a:rPr>
                  <a:t>μ</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to determine whether the sample is representative of the population</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a:blip r:embed="rId2"/>
                <a:stretch>
                  <a:fillRect l="-1704" t="-1568" r="-2963"/>
                </a:stretch>
              </a:blipFill>
            </p:spPr>
            <p:txBody>
              <a:bodyPr/>
              <a:lstStyle/>
              <a:p>
                <a:r>
                  <a:rPr lang="en-US">
                    <a:noFill/>
                  </a:rPr>
                  <a:t> </a:t>
                </a:r>
              </a:p>
            </p:txBody>
          </p:sp>
        </mc:Fallback>
      </mc:AlternateContent>
    </p:spTree>
    <p:extLst>
      <p:ext uri="{BB962C8B-B14F-4D97-AF65-F5344CB8AC3E}">
        <p14:creationId xmlns:p14="http://schemas.microsoft.com/office/powerpoint/2010/main" val="290140448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6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100"/>
                            </p:stCondLst>
                            <p:childTnLst>
                              <p:par>
                                <p:cTn id="9" presetID="10" presetClass="entr" presetSubtype="0" fill="hold" nodeType="afterEffect">
                                  <p:stCondLst>
                                    <p:cond delay="6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60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are statistics? </a:t>
            </a:r>
          </a:p>
        </p:txBody>
      </p:sp>
      <p:sp>
        <p:nvSpPr>
          <p:cNvPr id="10" name="内容占位符 9"/>
          <p:cNvSpPr>
            <a:spLocks noGrp="1"/>
          </p:cNvSpPr>
          <p:nvPr>
            <p:ph idx="1"/>
          </p:nvPr>
        </p:nvSpPr>
        <p:spPr/>
        <p:txBody>
          <a:bodyPr/>
          <a:lstStyle/>
          <a:p>
            <a:pPr algn="l"/>
            <a:r>
              <a:rPr lang="en-US" altLang="zh-CN" dirty="0"/>
              <a:t>Let’s look at some exerts from recent news: </a:t>
            </a:r>
          </a:p>
        </p:txBody>
      </p:sp>
      <p:graphicFrame>
        <p:nvGraphicFramePr>
          <p:cNvPr id="13" name="图示 12"/>
          <p:cNvGraphicFramePr/>
          <p:nvPr>
            <p:extLst>
              <p:ext uri="{D42A27DB-BD31-4B8C-83A1-F6EECF244321}">
                <p14:modId xmlns:p14="http://schemas.microsoft.com/office/powerpoint/2010/main" val="1577999537"/>
              </p:ext>
            </p:extLst>
          </p:nvPr>
        </p:nvGraphicFramePr>
        <p:xfrm>
          <a:off x="931653" y="1676400"/>
          <a:ext cx="7315200" cy="36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圆角矩形标注 4"/>
          <p:cNvSpPr/>
          <p:nvPr/>
        </p:nvSpPr>
        <p:spPr>
          <a:xfrm>
            <a:off x="2895600" y="4847215"/>
            <a:ext cx="2895600" cy="1447800"/>
          </a:xfrm>
          <a:prstGeom prst="wedgeRoundRectCallout">
            <a:avLst>
              <a:gd name="adj1" fmla="val 6123"/>
              <a:gd name="adj2" fmla="val -70993"/>
              <a:gd name="adj3" fmla="val 16667"/>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2700000" scaled="1"/>
            <a:tileRect/>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a:solidFill>
                  <a:schemeClr val="tx1"/>
                </a:solidFill>
              </a:rPr>
              <a:t>Are these judgments trustworthy? </a:t>
            </a:r>
            <a:endParaRPr lang="zh-CN" altLang="en-US" sz="2400" dirty="0">
              <a:solidFill>
                <a:schemeClr val="tx1"/>
              </a:solidFill>
            </a:endParaRPr>
          </a:p>
        </p:txBody>
      </p:sp>
    </p:spTree>
    <p:extLst>
      <p:ext uri="{BB962C8B-B14F-4D97-AF65-F5344CB8AC3E}">
        <p14:creationId xmlns:p14="http://schemas.microsoft.com/office/powerpoint/2010/main" val="168669189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a:bodyPr>
              <a:lstStyle/>
              <a:p>
                <a:pPr algn="l"/>
                <a:r>
                  <a:rPr lang="en-US" dirty="0">
                    <a:latin typeface="Arial Unicode MS" panose="020B0604020202020204" pitchFamily="34" charset="-122"/>
                    <a:ea typeface="Arial Unicode MS" panose="020B0604020202020204" pitchFamily="34" charset="-122"/>
                    <a:cs typeface="Arial Unicode MS" panose="020B0604020202020204" pitchFamily="34" charset="-122"/>
                  </a:rPr>
                  <a:t>How to calculate:</a:t>
                </a:r>
              </a:p>
              <a:p>
                <a:pPr lvl="1" algn="l"/>
                <a:r>
                  <a:rPr lang="en-US" dirty="0">
                    <a:latin typeface="Arial Unicode MS" panose="020B0604020202020204" pitchFamily="34" charset="-122"/>
                    <a:ea typeface="Arial Unicode MS" panose="020B0604020202020204" pitchFamily="34" charset="-122"/>
                    <a:cs typeface="Arial Unicode MS" panose="020B0604020202020204" pitchFamily="34" charset="-122"/>
                  </a:rPr>
                  <a:t>For </a:t>
                </a:r>
                <a:r>
                  <a:rPr lang="en-US" i="1" dirty="0">
                    <a:latin typeface="Arial Unicode MS" panose="020B0604020202020204" pitchFamily="34" charset="-122"/>
                    <a:ea typeface="Arial Unicode MS" panose="020B0604020202020204" pitchFamily="34" charset="-122"/>
                    <a:cs typeface="Arial Unicode MS" panose="020B0604020202020204" pitchFamily="34" charset="-122"/>
                  </a:rPr>
                  <a:t>population</a:t>
                </a:r>
                <a:r>
                  <a:rPr lang="en-US" dirty="0">
                    <a:latin typeface="Arial Unicode MS" panose="020B0604020202020204" pitchFamily="34" charset="-122"/>
                    <a:ea typeface="Arial Unicode MS" panose="020B0604020202020204" pitchFamily="34" charset="-122"/>
                    <a:cs typeface="Arial Unicode MS" panose="020B0604020202020204" pitchFamily="34" charset="-122"/>
                  </a:rPr>
                  <a:t>, mean equals the population sum divided by </a:t>
                </a:r>
                <a:r>
                  <a:rPr lang="en-US" i="1" dirty="0">
                    <a:latin typeface="Arial Unicode MS" panose="020B0604020202020204" pitchFamily="34" charset="-122"/>
                    <a:ea typeface="Arial Unicode MS" panose="020B0604020202020204" pitchFamily="34" charset="-122"/>
                    <a:cs typeface="Arial Unicode MS" panose="020B0604020202020204" pitchFamily="34" charset="-122"/>
                  </a:rPr>
                  <a:t>population</a:t>
                </a:r>
                <a:r>
                  <a:rPr lang="en-US" dirty="0">
                    <a:latin typeface="Arial Unicode MS" panose="020B0604020202020204" pitchFamily="34" charset="-122"/>
                    <a:ea typeface="Arial Unicode MS" panose="020B0604020202020204" pitchFamily="34" charset="-122"/>
                    <a:cs typeface="Arial Unicode MS" panose="020B0604020202020204" pitchFamily="34" charset="-122"/>
                  </a:rPr>
                  <a:t> size (</a:t>
                </a:r>
                <a:r>
                  <a:rPr lang="en-US" i="1" dirty="0">
                    <a:latin typeface="Arial Unicode MS" panose="020B0604020202020204" pitchFamily="34" charset="-122"/>
                    <a:ea typeface="Arial Unicode MS" panose="020B0604020202020204" pitchFamily="34" charset="-122"/>
                    <a:cs typeface="Arial Unicode MS" panose="020B0604020202020204" pitchFamily="34" charset="-122"/>
                  </a:rPr>
                  <a:t>N</a:t>
                </a:r>
                <a:r>
                  <a:rPr lang="en-US" dirty="0">
                    <a:latin typeface="Arial Unicode MS" panose="020B0604020202020204" pitchFamily="34" charset="-122"/>
                    <a:ea typeface="Arial Unicode MS" panose="020B0604020202020204" pitchFamily="34" charset="-122"/>
                    <a:cs typeface="Arial Unicode MS" panose="020B0604020202020204" pitchFamily="34" charset="-122"/>
                  </a:rPr>
                  <a:t>). </a:t>
                </a:r>
              </a:p>
              <a:p>
                <a:pPr lvl="2"/>
                <a:r>
                  <a:rPr lang="en-US" altLang="zh-CN" sz="2400" i="1" dirty="0">
                    <a:latin typeface="Arial Unicode MS" panose="020B0604020202020204" pitchFamily="34" charset="-122"/>
                    <a:ea typeface="Arial Unicode MS" panose="020B0604020202020204" pitchFamily="34" charset="-122"/>
                    <a:cs typeface="Arial Unicode MS" panose="020B0604020202020204" pitchFamily="34" charset="-122"/>
                  </a:rPr>
                  <a:t>μ</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  </a:t>
                </a:r>
                <a14:m>
                  <m:oMath xmlns:m="http://schemas.openxmlformats.org/officeDocument/2006/math">
                    <m:r>
                      <a:rPr lang="en-US" altLang="zh-CN" sz="2400">
                        <a:latin typeface="Cambria Math" panose="02040503050406030204" pitchFamily="18" charset="0"/>
                      </a:rPr>
                      <m:t>=</m:t>
                    </m:r>
                    <m:f>
                      <m:fPr>
                        <m:ctrlPr>
                          <a:rPr lang="en-US" altLang="zh-CN" sz="2400" i="1">
                            <a:latin typeface="Cambria Math" panose="02040503050406030204" pitchFamily="18" charset="0"/>
                          </a:rPr>
                        </m:ctrlPr>
                      </m:fPr>
                      <m:num>
                        <m:nary>
                          <m:naryPr>
                            <m:chr m:val="∑"/>
                            <m:subHide m:val="on"/>
                            <m:supHide m:val="on"/>
                            <m:ctrlPr>
                              <a:rPr lang="en-US" altLang="zh-CN" sz="2400" i="1">
                                <a:latin typeface="Cambria Math" panose="02040503050406030204" pitchFamily="18" charset="0"/>
                              </a:rPr>
                            </m:ctrlPr>
                          </m:naryPr>
                          <m:sub/>
                          <m:sup/>
                          <m:e>
                            <m:r>
                              <a:rPr lang="en-US" altLang="zh-CN" sz="2400" i="1">
                                <a:latin typeface="Cambria Math"/>
                              </a:rPr>
                              <m:t>𝑋</m:t>
                            </m:r>
                          </m:e>
                        </m:nary>
                      </m:num>
                      <m:den>
                        <m:r>
                          <a:rPr lang="en-US" altLang="zh-CN" sz="2400" b="0" i="1" smtClean="0">
                            <a:latin typeface="Cambria Math" panose="02040503050406030204" pitchFamily="18" charset="0"/>
                          </a:rPr>
                          <m:t>𝑁</m:t>
                        </m:r>
                      </m:den>
                    </m:f>
                  </m:oMath>
                </a14:m>
                <a:endParaRPr lang="en-US" sz="2400"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2"/>
                <a:r>
                  <a:rPr lang="en-US" altLang="zh-CN" sz="2400" dirty="0">
                    <a:latin typeface="Calisto MT"/>
                    <a:cs typeface="Calisto MT"/>
                  </a:rPr>
                  <a:t>Σ (</a:t>
                </a:r>
                <a:r>
                  <a:rPr lang="en-US" altLang="zh-CN" sz="2400" dirty="0">
                    <a:cs typeface="Calisto MT"/>
                  </a:rPr>
                  <a:t>Greek letter sigma)</a:t>
                </a:r>
                <a:r>
                  <a:rPr lang="en-US" altLang="zh-CN" sz="2400" dirty="0"/>
                  <a:t> means “the sum”</a:t>
                </a:r>
              </a:p>
              <a:p>
                <a:pPr lvl="2"/>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X: observed numbers in the sample</a:t>
                </a:r>
              </a:p>
              <a:p>
                <a:pPr lvl="2"/>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Σ(X) = Sum of all </a:t>
                </a:r>
                <a:r>
                  <a:rPr lang="en-US" altLang="zh-CN" sz="2000" dirty="0" err="1">
                    <a:latin typeface="Arial Unicode MS" panose="020B0604020202020204" pitchFamily="34" charset="-122"/>
                    <a:ea typeface="Arial Unicode MS" panose="020B0604020202020204" pitchFamily="34" charset="-122"/>
                    <a:cs typeface="Arial Unicode MS" panose="020B0604020202020204" pitchFamily="34" charset="-122"/>
                  </a:rPr>
                  <a:t>Xs</a:t>
                </a:r>
                <a:endParaRPr lang="en-US" sz="2000"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lgn="l"/>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For </a:t>
                </a:r>
                <a:r>
                  <a:rPr lang="en-US" altLang="zh-CN" i="1" dirty="0">
                    <a:latin typeface="Arial Unicode MS" panose="020B0604020202020204" pitchFamily="34" charset="-122"/>
                    <a:ea typeface="Arial Unicode MS" panose="020B0604020202020204" pitchFamily="34" charset="-122"/>
                    <a:cs typeface="Arial Unicode MS" panose="020B0604020202020204" pitchFamily="34" charset="-122"/>
                  </a:rPr>
                  <a:t>sample, </a:t>
                </a:r>
                <a:r>
                  <a:rPr lang="en-US" dirty="0">
                    <a:latin typeface="Arial Unicode MS" panose="020B0604020202020204" pitchFamily="34" charset="-122"/>
                    <a:ea typeface="Arial Unicode MS" panose="020B0604020202020204" pitchFamily="34" charset="-122"/>
                    <a:cs typeface="Arial Unicode MS" panose="020B0604020202020204" pitchFamily="34" charset="-122"/>
                  </a:rPr>
                  <a:t>mean equals the sample sum divided by sample size (</a:t>
                </a:r>
                <a:r>
                  <a:rPr lang="en-US" i="1" dirty="0">
                    <a:latin typeface="Arial Unicode MS" panose="020B0604020202020204" pitchFamily="34" charset="-122"/>
                    <a:ea typeface="Arial Unicode MS" panose="020B0604020202020204" pitchFamily="34" charset="-122"/>
                    <a:cs typeface="Arial Unicode MS" panose="020B0604020202020204" pitchFamily="34" charset="-122"/>
                  </a:rPr>
                  <a:t>n</a:t>
                </a:r>
                <a:r>
                  <a:rPr lang="en-US" dirty="0">
                    <a:latin typeface="Arial Unicode MS" panose="020B0604020202020204" pitchFamily="34" charset="-122"/>
                    <a:ea typeface="Arial Unicode MS" panose="020B0604020202020204" pitchFamily="34" charset="-122"/>
                    <a:cs typeface="Arial Unicode MS" panose="020B0604020202020204" pitchFamily="34" charset="-122"/>
                  </a:rPr>
                  <a:t>).</a:t>
                </a:r>
              </a:p>
              <a:p>
                <a:pPr lvl="2"/>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 </a:t>
                </a:r>
                <a14:m>
                  <m:oMath xmlns:m="http://schemas.openxmlformats.org/officeDocument/2006/math">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𝑋</m:t>
                        </m:r>
                      </m:e>
                    </m:acc>
                  </m:oMath>
                </a14:m>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 </a:t>
                </a:r>
                <a14:m>
                  <m:oMath xmlns:m="http://schemas.openxmlformats.org/officeDocument/2006/math">
                    <m:r>
                      <a:rPr lang="en-US" altLang="zh-CN" sz="2400">
                        <a:latin typeface="Cambria Math" panose="02040503050406030204" pitchFamily="18" charset="0"/>
                      </a:rPr>
                      <m:t>=</m:t>
                    </m:r>
                    <m:f>
                      <m:fPr>
                        <m:ctrlPr>
                          <a:rPr lang="en-US" sz="2400" i="1" smtClean="0">
                            <a:latin typeface="Cambria Math" panose="02040503050406030204" pitchFamily="18" charset="0"/>
                          </a:rPr>
                        </m:ctrlPr>
                      </m:fPr>
                      <m:num>
                        <m:nary>
                          <m:naryPr>
                            <m:chr m:val="∑"/>
                            <m:subHide m:val="on"/>
                            <m:supHide m:val="on"/>
                            <m:ctrlPr>
                              <a:rPr lang="en-US" sz="2400" i="1" smtClean="0">
                                <a:latin typeface="Cambria Math" panose="02040503050406030204" pitchFamily="18" charset="0"/>
                              </a:rPr>
                            </m:ctrlPr>
                          </m:naryPr>
                          <m:sub/>
                          <m:sup/>
                          <m:e>
                            <m:r>
                              <a:rPr lang="en-US" sz="2400" b="0" i="1" smtClean="0">
                                <a:latin typeface="Cambria Math"/>
                              </a:rPr>
                              <m:t>𝑋</m:t>
                            </m:r>
                          </m:e>
                        </m:nary>
                      </m:num>
                      <m:den>
                        <m:r>
                          <a:rPr lang="en-US" sz="2400" b="0" i="1" smtClean="0">
                            <a:latin typeface="Cambria Math"/>
                          </a:rPr>
                          <m:t>𝑛</m:t>
                        </m:r>
                      </m:den>
                    </m:f>
                  </m:oMath>
                </a14:m>
                <a:endParaRPr lang="en-US" sz="24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1143000" lvl="4" indent="0">
                  <a:buNone/>
                </a:pPr>
                <a:endParaRPr 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2"/>
                <a:stretch>
                  <a:fillRect l="-1012" t="-1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91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6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100"/>
                            </p:stCondLst>
                            <p:childTnLst>
                              <p:par>
                                <p:cTn id="9" presetID="10" presetClass="entr" presetSubtype="0" fill="hold" nodeType="afterEffect">
                                  <p:stCondLst>
                                    <p:cond delay="6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par>
                          <p:cTn id="37" fill="hold">
                            <p:stCondLst>
                              <p:cond delay="500"/>
                            </p:stCondLst>
                            <p:childTnLst>
                              <p:par>
                                <p:cTn id="38" presetID="10" presetClass="entr" presetSubtype="0" fill="hold" nodeType="afterEffect">
                                  <p:stCondLst>
                                    <p:cond delay="60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Sometimes </a:t>
            </a:r>
            <a:r>
              <a:rPr lang="en-US" sz="4000" i="1" dirty="0"/>
              <a:t>mean</a:t>
            </a:r>
            <a:r>
              <a:rPr lang="en-US" sz="4000" dirty="0"/>
              <a:t> is not meaningful</a:t>
            </a:r>
          </a:p>
        </p:txBody>
      </p:sp>
      <p:sp>
        <p:nvSpPr>
          <p:cNvPr id="3" name="Content Placeholder 2"/>
          <p:cNvSpPr>
            <a:spLocks noGrp="1"/>
          </p:cNvSpPr>
          <p:nvPr>
            <p:ph sz="quarter" idx="1"/>
          </p:nvPr>
        </p:nvSpPr>
        <p:spPr/>
        <p:txBody>
          <a:bodyPr>
            <a:normAutofit lnSpcReduction="10000"/>
          </a:bodyPr>
          <a:lstStyle/>
          <a:p>
            <a:pPr algn="l"/>
            <a:r>
              <a:rPr lang="en-US" dirty="0"/>
              <a:t>When we have outliers</a:t>
            </a:r>
          </a:p>
          <a:p>
            <a:pPr lvl="1" algn="l"/>
            <a:r>
              <a:rPr lang="en-US" dirty="0"/>
              <a:t>Outliers are data points that are </a:t>
            </a:r>
            <a:r>
              <a:rPr lang="en-US" i="1" dirty="0"/>
              <a:t>extremely different </a:t>
            </a:r>
            <a:r>
              <a:rPr lang="en-US" dirty="0"/>
              <a:t>from the mean </a:t>
            </a:r>
          </a:p>
          <a:p>
            <a:pPr algn="l"/>
            <a:r>
              <a:rPr lang="en-US" dirty="0"/>
              <a:t>Example:</a:t>
            </a:r>
          </a:p>
          <a:p>
            <a:pPr lvl="1" algn="l"/>
            <a:r>
              <a:rPr lang="en-US" dirty="0"/>
              <a:t>Average assets of UW faculty members is, say, $500,000.</a:t>
            </a:r>
          </a:p>
          <a:p>
            <a:pPr lvl="2"/>
            <a:r>
              <a:rPr lang="en-US" sz="2400" dirty="0"/>
              <a:t>Then Bill Gates decided to come here and teach, bringing in an additional asset of $50 billion…</a:t>
            </a:r>
          </a:p>
          <a:p>
            <a:pPr lvl="3"/>
            <a:r>
              <a:rPr lang="en-US" sz="2400" dirty="0"/>
              <a:t>Now the average assets of UW faculty might be the highest in the world (amount to millions, maybe)</a:t>
            </a:r>
          </a:p>
          <a:p>
            <a:pPr lvl="2"/>
            <a:r>
              <a:rPr lang="en-US" sz="2550" dirty="0"/>
              <a:t>But, is the new mean really meaningful??</a:t>
            </a:r>
          </a:p>
          <a:p>
            <a:pPr lvl="2"/>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1428" y="3569065"/>
            <a:ext cx="1000125" cy="1346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313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1: Median</a:t>
            </a:r>
          </a:p>
        </p:txBody>
      </p:sp>
      <p:sp>
        <p:nvSpPr>
          <p:cNvPr id="3" name="Content Placeholder 2"/>
          <p:cNvSpPr>
            <a:spLocks noGrp="1"/>
          </p:cNvSpPr>
          <p:nvPr>
            <p:ph sz="quarter" idx="1"/>
          </p:nvPr>
        </p:nvSpPr>
        <p:spPr/>
        <p:txBody>
          <a:bodyPr/>
          <a:lstStyle/>
          <a:p>
            <a:pPr algn="l"/>
            <a:r>
              <a:rPr lang="en-US" dirty="0"/>
              <a:t>The midpoint of an </a:t>
            </a:r>
            <a:r>
              <a:rPr lang="en-US" b="1" i="1" dirty="0"/>
              <a:t>ordered</a:t>
            </a:r>
            <a:r>
              <a:rPr lang="en-US" dirty="0"/>
              <a:t> set of data</a:t>
            </a:r>
          </a:p>
          <a:p>
            <a:pPr lvl="1" algn="l"/>
            <a:r>
              <a:rPr lang="en-US" dirty="0"/>
              <a:t>The order of smallest to largest or vice versa.</a:t>
            </a:r>
          </a:p>
          <a:p>
            <a:pPr lvl="2"/>
            <a:r>
              <a:rPr lang="en-US" sz="2400" dirty="0"/>
              <a:t>50% of all data are greater than the median</a:t>
            </a:r>
          </a:p>
          <a:p>
            <a:pPr lvl="2"/>
            <a:r>
              <a:rPr lang="en-US" sz="2400" dirty="0"/>
              <a:t>Another 50% are lower than the median</a:t>
            </a:r>
            <a:endParaRPr lang="en-US" dirty="0"/>
          </a:p>
          <a:p>
            <a:pPr algn="l"/>
            <a:r>
              <a:rPr lang="en-US" dirty="0"/>
              <a:t>Attention! </a:t>
            </a:r>
          </a:p>
          <a:p>
            <a:pPr lvl="1" algn="l"/>
            <a:r>
              <a:rPr lang="en-US" dirty="0"/>
              <a:t>In order to use median, data </a:t>
            </a:r>
            <a:r>
              <a:rPr lang="en-US" b="1" dirty="0"/>
              <a:t>must be </a:t>
            </a:r>
            <a:r>
              <a:rPr lang="en-US" dirty="0"/>
              <a:t>able to place in </a:t>
            </a:r>
            <a:r>
              <a:rPr lang="en-US" i="1" dirty="0"/>
              <a:t>rank</a:t>
            </a:r>
            <a:r>
              <a:rPr lang="en-US" dirty="0"/>
              <a:t> order</a:t>
            </a:r>
          </a:p>
          <a:p>
            <a:pPr lvl="2"/>
            <a:endParaRPr lang="en-US" dirty="0"/>
          </a:p>
        </p:txBody>
      </p:sp>
    </p:spTree>
    <p:extLst>
      <p:ext uri="{BB962C8B-B14F-4D97-AF65-F5344CB8AC3E}">
        <p14:creationId xmlns:p14="http://schemas.microsoft.com/office/powerpoint/2010/main" val="280483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median?</a:t>
            </a:r>
          </a:p>
        </p:txBody>
      </p:sp>
      <p:sp>
        <p:nvSpPr>
          <p:cNvPr id="3" name="Content Placeholder 2"/>
          <p:cNvSpPr>
            <a:spLocks noGrp="1"/>
          </p:cNvSpPr>
          <p:nvPr>
            <p:ph sz="quarter" idx="1"/>
          </p:nvPr>
        </p:nvSpPr>
        <p:spPr/>
        <p:txBody>
          <a:bodyPr/>
          <a:lstStyle/>
          <a:p>
            <a:pPr algn="l"/>
            <a:r>
              <a:rPr lang="en-US" dirty="0"/>
              <a:t>Sometimes median can be a good alternative to mean</a:t>
            </a:r>
          </a:p>
          <a:p>
            <a:pPr lvl="1" algn="l"/>
            <a:r>
              <a:rPr lang="en-US" dirty="0"/>
              <a:t>e.g., when you have extreme cases in the dataset</a:t>
            </a:r>
          </a:p>
          <a:p>
            <a:pPr algn="l"/>
            <a:r>
              <a:rPr lang="en-US" dirty="0"/>
              <a:t>Relatively unaffected by extreme data point</a:t>
            </a:r>
          </a:p>
          <a:p>
            <a:pPr lvl="1" algn="l"/>
            <a:r>
              <a:rPr lang="en-US" dirty="0"/>
              <a:t>Even if Bill Gates came, the median of UW faculty’s asset won’t change much.</a:t>
            </a:r>
          </a:p>
        </p:txBody>
      </p:sp>
      <p:pic>
        <p:nvPicPr>
          <p:cNvPr id="1026" name="Picture 2" descr="http://i.cbc.ca/1.2037338.1381648715!/httpImage/image.jpg_gen/derivatives/16x9_620/li-bill-gates620-cp00455147.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659880" y="4272643"/>
            <a:ext cx="1828800" cy="2351314"/>
          </a:xfrm>
          <a:prstGeom prst="rect">
            <a:avLst/>
          </a:prstGeom>
          <a:noFill/>
          <a:extLst>
            <a:ext uri="{909E8E84-426E-40DD-AFC4-6F175D3DCCD1}">
              <a14:hiddenFill xmlns:a14="http://schemas.microsoft.com/office/drawing/2010/main">
                <a:solidFill>
                  <a:srgbClr val="FFFFFF"/>
                </a:solidFill>
              </a14:hiddenFill>
            </a:ext>
          </a:extLst>
        </p:spPr>
      </p:pic>
      <p:sp>
        <p:nvSpPr>
          <p:cNvPr id="4" name="圆角矩形 3"/>
          <p:cNvSpPr/>
          <p:nvPr/>
        </p:nvSpPr>
        <p:spPr>
          <a:xfrm>
            <a:off x="1773382" y="5162550"/>
            <a:ext cx="2590800" cy="57150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cxnSp>
        <p:nvCxnSpPr>
          <p:cNvPr id="6" name="直接连接符 5"/>
          <p:cNvCxnSpPr>
            <a:stCxn id="4" idx="0"/>
            <a:endCxn id="4" idx="2"/>
          </p:cNvCxnSpPr>
          <p:nvPr/>
        </p:nvCxnSpPr>
        <p:spPr>
          <a:xfrm>
            <a:off x="3068782" y="5162550"/>
            <a:ext cx="0" cy="571500"/>
          </a:xfrm>
          <a:prstGeom prst="line">
            <a:avLst/>
          </a:prstGeom>
          <a:ln w="57150">
            <a:solidFill>
              <a:schemeClr val="bg2"/>
            </a:solidFill>
            <a:prstDash val="solid"/>
          </a:ln>
        </p:spPr>
        <p:style>
          <a:lnRef idx="3">
            <a:schemeClr val="accent6"/>
          </a:lnRef>
          <a:fillRef idx="0">
            <a:schemeClr val="accent6"/>
          </a:fillRef>
          <a:effectRef idx="2">
            <a:schemeClr val="accent6"/>
          </a:effectRef>
          <a:fontRef idx="minor">
            <a:schemeClr val="tx1"/>
          </a:fontRef>
        </p:style>
      </p:cxnSp>
      <p:cxnSp>
        <p:nvCxnSpPr>
          <p:cNvPr id="9" name="直接连接符 8"/>
          <p:cNvCxnSpPr/>
          <p:nvPr/>
        </p:nvCxnSpPr>
        <p:spPr>
          <a:xfrm>
            <a:off x="4384964" y="4625340"/>
            <a:ext cx="0" cy="1937616"/>
          </a:xfrm>
          <a:prstGeom prst="line">
            <a:avLst/>
          </a:prstGeom>
          <a:ln w="57150">
            <a:solidFill>
              <a:srgbClr val="002060"/>
            </a:solidFill>
            <a:prstDash val="soli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35580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21" presetClass="entr" presetSubtype="1"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wheel(1)">
                                      <p:cBhvr>
                                        <p:cTn id="24" dur="2000"/>
                                        <p:tgtEl>
                                          <p:spTgt spid="102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par>
                          <p:cTn id="30" fill="hold">
                            <p:stCondLst>
                              <p:cond delay="500"/>
                            </p:stCondLst>
                            <p:childTnLst>
                              <p:par>
                                <p:cTn id="31" presetID="26" presetClass="emph" presetSubtype="0" fill="hold" nodeType="afterEffect">
                                  <p:stCondLst>
                                    <p:cond delay="0"/>
                                  </p:stCondLst>
                                  <p:childTnLst>
                                    <p:animEffect transition="out" filter="fade">
                                      <p:cBhvr>
                                        <p:cTn id="32" dur="500" tmFilter="0, 0; .2, .5; .8, .5; 1, 0"/>
                                        <p:tgtEl>
                                          <p:spTgt spid="9"/>
                                        </p:tgtEl>
                                      </p:cBhvr>
                                    </p:animEffect>
                                    <p:animScale>
                                      <p:cBhvr>
                                        <p:cTn id="33" dur="250" autoRev="1" fill="hold"/>
                                        <p:tgtEl>
                                          <p:spTgt spid="9"/>
                                        </p:tgtEl>
                                      </p:cBhvr>
                                      <p:by x="105000" y="105000"/>
                                    </p:animScale>
                                  </p:childTnLst>
                                </p:cTn>
                              </p:par>
                            </p:childTnLst>
                          </p:cTn>
                        </p:par>
                        <p:par>
                          <p:cTn id="34" fill="hold">
                            <p:stCondLst>
                              <p:cond delay="1000"/>
                            </p:stCondLst>
                            <p:childTnLst>
                              <p:par>
                                <p:cTn id="35" presetID="26" presetClass="emph" presetSubtype="0" fill="hold" nodeType="afterEffect">
                                  <p:stCondLst>
                                    <p:cond delay="0"/>
                                  </p:stCondLst>
                                  <p:childTnLst>
                                    <p:animEffect transition="out" filter="fade">
                                      <p:cBhvr>
                                        <p:cTn id="36" dur="500" tmFilter="0, 0; .2, .5; .8, .5; 1, 0"/>
                                        <p:tgtEl>
                                          <p:spTgt spid="9"/>
                                        </p:tgtEl>
                                      </p:cBhvr>
                                    </p:animEffect>
                                    <p:animScale>
                                      <p:cBhvr>
                                        <p:cTn id="37" dur="250" autoRev="1" fill="hold"/>
                                        <p:tgtEl>
                                          <p:spTgt spid="9"/>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6"/>
                                        </p:tgtEl>
                                      </p:cBhvr>
                                    </p:animEffect>
                                    <p:animScale>
                                      <p:cBhvr>
                                        <p:cTn id="42" dur="250" autoRev="1" fill="hold"/>
                                        <p:tgtEl>
                                          <p:spTgt spid="6"/>
                                        </p:tgtEl>
                                      </p:cBhvr>
                                      <p:by x="105000" y="105000"/>
                                    </p:animScale>
                                  </p:childTnLst>
                                </p:cTn>
                              </p:par>
                            </p:childTnLst>
                          </p:cTn>
                        </p:par>
                        <p:par>
                          <p:cTn id="43" fill="hold">
                            <p:stCondLst>
                              <p:cond delay="500"/>
                            </p:stCondLst>
                            <p:childTnLst>
                              <p:par>
                                <p:cTn id="44" presetID="26" presetClass="emph" presetSubtype="0" fill="hold" nodeType="afterEffect">
                                  <p:stCondLst>
                                    <p:cond delay="0"/>
                                  </p:stCondLst>
                                  <p:childTnLst>
                                    <p:animEffect transition="out" filter="fade">
                                      <p:cBhvr>
                                        <p:cTn id="45" dur="500" tmFilter="0, 0; .2, .5; .8, .5; 1, 0"/>
                                        <p:tgtEl>
                                          <p:spTgt spid="6"/>
                                        </p:tgtEl>
                                      </p:cBhvr>
                                    </p:animEffect>
                                    <p:animScale>
                                      <p:cBhvr>
                                        <p:cTn id="46"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calculate the Median</a:t>
            </a:r>
          </a:p>
        </p:txBody>
      </p:sp>
      <p:sp>
        <p:nvSpPr>
          <p:cNvPr id="3" name="Content Placeholder 2"/>
          <p:cNvSpPr>
            <a:spLocks noGrp="1"/>
          </p:cNvSpPr>
          <p:nvPr>
            <p:ph sz="quarter" idx="1"/>
          </p:nvPr>
        </p:nvSpPr>
        <p:spPr/>
        <p:txBody>
          <a:bodyPr/>
          <a:lstStyle/>
          <a:p>
            <a:r>
              <a:rPr lang="en-US" dirty="0"/>
              <a:t>Can be found by counting</a:t>
            </a:r>
          </a:p>
          <a:p>
            <a:pPr lvl="1"/>
            <a:r>
              <a:rPr lang="en-US" dirty="0"/>
              <a:t>List all data in rank order (smallest </a:t>
            </a:r>
            <a:r>
              <a:rPr lang="en-US" dirty="0">
                <a:sym typeface="Wingdings" panose="05000000000000000000" pitchFamily="2" charset="2"/>
              </a:rPr>
              <a:t> largest or largest  smallest)</a:t>
            </a:r>
            <a:endParaRPr lang="en-US" dirty="0"/>
          </a:p>
          <a:p>
            <a:pPr lvl="2"/>
            <a:r>
              <a:rPr lang="en-US" sz="2400" dirty="0"/>
              <a:t>If n is odd, then the median is in the middle</a:t>
            </a:r>
          </a:p>
          <a:p>
            <a:pPr lvl="2"/>
            <a:r>
              <a:rPr lang="en-US" sz="2400" dirty="0"/>
              <a:t>If n is even, then the median is the average of the middle two data points</a:t>
            </a:r>
            <a:endParaRPr lang="en-US" dirty="0"/>
          </a:p>
          <a:p>
            <a:pPr marL="0" lvl="1" indent="0">
              <a:buNone/>
            </a:pPr>
            <a:endParaRPr lang="en-US" dirty="0"/>
          </a:p>
          <a:p>
            <a:pPr lvl="1"/>
            <a:endParaRPr lang="en-US" dirty="0"/>
          </a:p>
        </p:txBody>
      </p:sp>
    </p:spTree>
    <p:extLst>
      <p:ext uri="{BB962C8B-B14F-4D97-AF65-F5344CB8AC3E}">
        <p14:creationId xmlns:p14="http://schemas.microsoft.com/office/powerpoint/2010/main" val="1477262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But…</a:t>
            </a:r>
            <a:endParaRPr lang="zh-CN" altLang="en-US" dirty="0"/>
          </a:p>
        </p:txBody>
      </p:sp>
      <p:sp>
        <p:nvSpPr>
          <p:cNvPr id="3" name="内容占位符 2"/>
          <p:cNvSpPr>
            <a:spLocks noGrp="1"/>
          </p:cNvSpPr>
          <p:nvPr>
            <p:ph idx="1"/>
          </p:nvPr>
        </p:nvSpPr>
        <p:spPr/>
        <p:txBody>
          <a:bodyPr/>
          <a:lstStyle/>
          <a:p>
            <a:pPr algn="l"/>
            <a:r>
              <a:rPr lang="en-US" altLang="zh-CN" dirty="0"/>
              <a:t>Sometimes, even median does not help much</a:t>
            </a:r>
          </a:p>
          <a:p>
            <a:pPr lvl="1" algn="l"/>
            <a:r>
              <a:rPr lang="en-US" altLang="zh-CN" dirty="0"/>
              <a:t>E.g., instead of just inviting Bill Gates, UW replaced 1000 staffs with 1000 millionaires around the world</a:t>
            </a:r>
          </a:p>
          <a:p>
            <a:pPr lvl="2"/>
            <a:r>
              <a:rPr lang="en-US" altLang="zh-CN" sz="2400" dirty="0"/>
              <a:t>UW has 5800 academic staffs in total</a:t>
            </a:r>
          </a:p>
          <a:p>
            <a:pPr lvl="2"/>
            <a:r>
              <a:rPr lang="en-US" altLang="zh-CN" sz="2400" dirty="0"/>
              <a:t>The 1000 millionaires makes up a large part</a:t>
            </a:r>
          </a:p>
          <a:p>
            <a:pPr lvl="2"/>
            <a:r>
              <a:rPr lang="en-US" altLang="zh-CN" sz="2400" dirty="0"/>
              <a:t>Driving the median asset to be much, much higher</a:t>
            </a:r>
          </a:p>
          <a:p>
            <a:pPr lvl="1" algn="l"/>
            <a:r>
              <a:rPr lang="en-US" altLang="zh-CN" dirty="0"/>
              <a:t>So, when you have disproportionate extreme numbers in your dataset, median does not work either…</a:t>
            </a:r>
          </a:p>
          <a:p>
            <a:pPr lvl="2"/>
            <a:endParaRPr lang="zh-CN" altLang="en-US" dirty="0"/>
          </a:p>
        </p:txBody>
      </p:sp>
      <p:sp>
        <p:nvSpPr>
          <p:cNvPr id="4" name="圆角矩形 3"/>
          <p:cNvSpPr/>
          <p:nvPr/>
        </p:nvSpPr>
        <p:spPr>
          <a:xfrm>
            <a:off x="5867400" y="5181600"/>
            <a:ext cx="2590800" cy="57150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cxnSp>
        <p:nvCxnSpPr>
          <p:cNvPr id="5" name="直接连接符 4"/>
          <p:cNvCxnSpPr/>
          <p:nvPr/>
        </p:nvCxnSpPr>
        <p:spPr>
          <a:xfrm>
            <a:off x="7142018" y="4667250"/>
            <a:ext cx="0" cy="1600200"/>
          </a:xfrm>
          <a:prstGeom prst="line">
            <a:avLst/>
          </a:prstGeom>
          <a:ln w="57150">
            <a:solidFill>
              <a:schemeClr val="bg2"/>
            </a:solidFill>
            <a:prstDash val="dash"/>
          </a:ln>
        </p:spPr>
        <p:style>
          <a:lnRef idx="3">
            <a:schemeClr val="accent6"/>
          </a:lnRef>
          <a:fillRef idx="0">
            <a:schemeClr val="accent6"/>
          </a:fillRef>
          <a:effectRef idx="2">
            <a:schemeClr val="accent6"/>
          </a:effectRef>
          <a:fontRef idx="minor">
            <a:schemeClr val="tx1"/>
          </a:fontRef>
        </p:style>
      </p:cxnSp>
      <p:sp>
        <p:nvSpPr>
          <p:cNvPr id="6" name="圆角矩形 5"/>
          <p:cNvSpPr/>
          <p:nvPr/>
        </p:nvSpPr>
        <p:spPr>
          <a:xfrm>
            <a:off x="5867400" y="4876800"/>
            <a:ext cx="925248" cy="899853"/>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cxnSp>
        <p:nvCxnSpPr>
          <p:cNvPr id="7" name="直接连接符 6"/>
          <p:cNvCxnSpPr/>
          <p:nvPr/>
        </p:nvCxnSpPr>
        <p:spPr>
          <a:xfrm>
            <a:off x="6934200" y="4690803"/>
            <a:ext cx="0" cy="1600200"/>
          </a:xfrm>
          <a:prstGeom prst="line">
            <a:avLst/>
          </a:prstGeom>
          <a:ln w="57150">
            <a:solidFill>
              <a:schemeClr val="bg2"/>
            </a:solidFill>
            <a:prstDash val="soli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00143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1000"/>
                            </p:stCondLst>
                            <p:childTnLst>
                              <p:par>
                                <p:cTn id="35" presetID="22" presetClass="entr" presetSubtype="1"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par>
                          <p:cTn id="38" fill="hold">
                            <p:stCondLst>
                              <p:cond delay="1500"/>
                            </p:stCondLst>
                            <p:childTnLst>
                              <p:par>
                                <p:cTn id="39" presetID="26" presetClass="emph" presetSubtype="0" fill="hold" nodeType="afterEffect">
                                  <p:stCondLst>
                                    <p:cond delay="0"/>
                                  </p:stCondLst>
                                  <p:childTnLst>
                                    <p:animEffect transition="out" filter="fade">
                                      <p:cBhvr>
                                        <p:cTn id="40" dur="500" tmFilter="0, 0; .2, .5; .8, .5; 1, 0"/>
                                        <p:tgtEl>
                                          <p:spTgt spid="7"/>
                                        </p:tgtEl>
                                      </p:cBhvr>
                                    </p:animEffect>
                                    <p:animScale>
                                      <p:cBhvr>
                                        <p:cTn id="41" dur="250" autoRev="1" fill="hold"/>
                                        <p:tgtEl>
                                          <p:spTgt spid="7"/>
                                        </p:tgtEl>
                                      </p:cBhvr>
                                      <p:by x="105000" y="105000"/>
                                    </p:animScale>
                                  </p:childTnLst>
                                </p:cTn>
                              </p:par>
                            </p:childTnLst>
                          </p:cTn>
                        </p:par>
                        <p:par>
                          <p:cTn id="42" fill="hold">
                            <p:stCondLst>
                              <p:cond delay="2000"/>
                            </p:stCondLst>
                            <p:childTnLst>
                              <p:par>
                                <p:cTn id="43" presetID="26" presetClass="emph" presetSubtype="0" fill="hold" nodeType="afterEffect">
                                  <p:stCondLst>
                                    <p:cond delay="0"/>
                                  </p:stCondLst>
                                  <p:childTnLst>
                                    <p:animEffect transition="out" filter="fade">
                                      <p:cBhvr>
                                        <p:cTn id="44" dur="500" tmFilter="0, 0; .2, .5; .8, .5; 1, 0"/>
                                        <p:tgtEl>
                                          <p:spTgt spid="7"/>
                                        </p:tgtEl>
                                      </p:cBhvr>
                                    </p:animEffect>
                                    <p:animScale>
                                      <p:cBhvr>
                                        <p:cTn id="45" dur="250" autoRev="1" fill="hold"/>
                                        <p:tgtEl>
                                          <p:spTgt spid="7"/>
                                        </p:tgtEl>
                                      </p:cBhvr>
                                      <p:by x="105000" y="105000"/>
                                    </p:animScale>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4"/>
                                        </p:tgtEl>
                                      </p:cBhvr>
                                    </p:animEffect>
                                    <p:set>
                                      <p:cBhvr>
                                        <p:cTn id="50" dur="1" fill="hold">
                                          <p:stCondLst>
                                            <p:cond delay="499"/>
                                          </p:stCondLst>
                                        </p:cTn>
                                        <p:tgtEl>
                                          <p:spTgt spid="4"/>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5"/>
                                        </p:tgtEl>
                                      </p:cBhvr>
                                    </p:animEffect>
                                    <p:set>
                                      <p:cBhvr>
                                        <p:cTn id="53" dur="1" fill="hold">
                                          <p:stCondLst>
                                            <p:cond delay="499"/>
                                          </p:stCondLst>
                                        </p:cTn>
                                        <p:tgtEl>
                                          <p:spTgt spid="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7"/>
                                        </p:tgtEl>
                                      </p:cBhvr>
                                    </p:animEffect>
                                    <p:set>
                                      <p:cBhvr>
                                        <p:cTn id="59" dur="1" fill="hold">
                                          <p:stCondLst>
                                            <p:cond delay="499"/>
                                          </p:stCondLst>
                                        </p:cTn>
                                        <p:tgtEl>
                                          <p:spTgt spid="7"/>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animEffect transition="in" filter="fade">
                                      <p:cBhvr>
                                        <p:cTn id="6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2: Mode</a:t>
            </a:r>
          </a:p>
        </p:txBody>
      </p:sp>
      <p:sp>
        <p:nvSpPr>
          <p:cNvPr id="3" name="Content Placeholder 2"/>
          <p:cNvSpPr>
            <a:spLocks noGrp="1"/>
          </p:cNvSpPr>
          <p:nvPr>
            <p:ph sz="quarter" idx="1"/>
          </p:nvPr>
        </p:nvSpPr>
        <p:spPr/>
        <p:txBody>
          <a:bodyPr/>
          <a:lstStyle/>
          <a:p>
            <a:r>
              <a:rPr lang="en-US" dirty="0"/>
              <a:t>The </a:t>
            </a:r>
            <a:r>
              <a:rPr lang="en-US" i="1" dirty="0"/>
              <a:t>most frequently </a:t>
            </a:r>
            <a:r>
              <a:rPr lang="en-US" dirty="0"/>
              <a:t>occurring data</a:t>
            </a:r>
          </a:p>
          <a:p>
            <a:r>
              <a:rPr lang="en-US" dirty="0"/>
              <a:t>Why is mode useful? </a:t>
            </a:r>
          </a:p>
          <a:p>
            <a:pPr lvl="1"/>
            <a:r>
              <a:rPr lang="en-US" dirty="0"/>
              <a:t>Getting back to the UW millionaire example</a:t>
            </a:r>
          </a:p>
          <a:p>
            <a:pPr lvl="2"/>
            <a:r>
              <a:rPr lang="en-US" sz="2400" dirty="0"/>
              <a:t>Even if UW had 1000 millionaires coming in, their personal assets can hardly be the same</a:t>
            </a:r>
          </a:p>
          <a:p>
            <a:pPr lvl="2"/>
            <a:r>
              <a:rPr lang="en-US" sz="2400" dirty="0"/>
              <a:t>But the other UW staffs have relatively stable income, which makes it more likely that their amounts of personal assets are quite similar </a:t>
            </a:r>
          </a:p>
          <a:p>
            <a:pPr lvl="2"/>
            <a:r>
              <a:rPr lang="en-US" sz="2400" dirty="0"/>
              <a:t>Thus, using the mode of personal assets can be better representative </a:t>
            </a:r>
          </a:p>
        </p:txBody>
      </p:sp>
    </p:spTree>
    <p:extLst>
      <p:ext uri="{BB962C8B-B14F-4D97-AF65-F5344CB8AC3E}">
        <p14:creationId xmlns:p14="http://schemas.microsoft.com/office/powerpoint/2010/main" val="190206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 Weirdos</a:t>
            </a:r>
          </a:p>
        </p:txBody>
      </p:sp>
      <p:sp>
        <p:nvSpPr>
          <p:cNvPr id="3" name="Content Placeholder 2"/>
          <p:cNvSpPr>
            <a:spLocks noGrp="1"/>
          </p:cNvSpPr>
          <p:nvPr>
            <p:ph sz="quarter" idx="1"/>
          </p:nvPr>
        </p:nvSpPr>
        <p:spPr/>
        <p:txBody>
          <a:bodyPr/>
          <a:lstStyle/>
          <a:p>
            <a:pPr algn="l"/>
            <a:r>
              <a:rPr lang="en-US" dirty="0"/>
              <a:t>A dataset can have more than 1 modes</a:t>
            </a:r>
          </a:p>
          <a:p>
            <a:pPr lvl="2"/>
            <a:r>
              <a:rPr lang="en-US" sz="2400" dirty="0"/>
              <a:t>However, a dataset can only have 1 median and 1 mean</a:t>
            </a:r>
          </a:p>
          <a:p>
            <a:pPr algn="l"/>
            <a:r>
              <a:rPr lang="en-US" altLang="zh-CN" dirty="0"/>
              <a:t>You may have many modes when your data is really spread out</a:t>
            </a:r>
          </a:p>
          <a:p>
            <a:pPr lvl="1" algn="l"/>
            <a:r>
              <a:rPr lang="en-US" altLang="zh-CN" dirty="0"/>
              <a:t>E.g. Find the mode for this sample : 1, 2, 3, 4, 5, 6, 7, 8, 9, 10, 11</a:t>
            </a:r>
          </a:p>
          <a:p>
            <a:pPr lvl="2"/>
            <a:r>
              <a:rPr lang="en-US" altLang="zh-CN" sz="2400" dirty="0"/>
              <a:t>All of the data are modes</a:t>
            </a:r>
          </a:p>
          <a:p>
            <a:pPr lvl="1" algn="l"/>
            <a:r>
              <a:rPr lang="en-US" altLang="zh-CN" sz="2800" dirty="0"/>
              <a:t>This is when mode is not helpful as central tendency </a:t>
            </a:r>
            <a:endParaRPr lang="en-US" altLang="zh-CN" dirty="0"/>
          </a:p>
        </p:txBody>
      </p:sp>
    </p:spTree>
    <p:extLst>
      <p:ext uri="{BB962C8B-B14F-4D97-AF65-F5344CB8AC3E}">
        <p14:creationId xmlns:p14="http://schemas.microsoft.com/office/powerpoint/2010/main" val="137846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vs. Median vs. Mode</a:t>
            </a:r>
          </a:p>
        </p:txBody>
      </p:sp>
      <p:sp>
        <p:nvSpPr>
          <p:cNvPr id="3" name="Content Placeholder 2"/>
          <p:cNvSpPr>
            <a:spLocks noGrp="1"/>
          </p:cNvSpPr>
          <p:nvPr>
            <p:ph idx="1"/>
          </p:nvPr>
        </p:nvSpPr>
        <p:spPr/>
        <p:txBody>
          <a:bodyPr>
            <a:normAutofit/>
          </a:bodyPr>
          <a:lstStyle/>
          <a:p>
            <a:pPr algn="l"/>
            <a:r>
              <a:rPr lang="en-US" dirty="0"/>
              <a:t>Can be systematically related to one another</a:t>
            </a:r>
          </a:p>
          <a:p>
            <a:pPr lvl="1" algn="l"/>
            <a:r>
              <a:rPr lang="en-US" dirty="0"/>
              <a:t>Sometimes they are the same number in the dataset</a:t>
            </a:r>
          </a:p>
          <a:p>
            <a:pPr lvl="2"/>
            <a:r>
              <a:rPr lang="en-US" sz="2400" dirty="0"/>
              <a:t>E.g., normal distribution</a:t>
            </a:r>
            <a:endParaRPr lang="en-US" dirty="0"/>
          </a:p>
          <a:p>
            <a:pPr lvl="1" algn="l"/>
            <a:r>
              <a:rPr lang="en-US" dirty="0"/>
              <a:t>Sometimes they are different numbers in the dataset</a:t>
            </a:r>
          </a:p>
          <a:p>
            <a:pPr lvl="2"/>
            <a:r>
              <a:rPr lang="en-US" sz="2400" dirty="0"/>
              <a:t>Mode: peak</a:t>
            </a:r>
          </a:p>
          <a:p>
            <a:pPr lvl="2"/>
            <a:r>
              <a:rPr lang="en-US" sz="2400" dirty="0"/>
              <a:t>Mean: toward the larger or </a:t>
            </a:r>
            <a:br>
              <a:rPr lang="en-US" sz="2400" dirty="0"/>
            </a:br>
            <a:r>
              <a:rPr lang="en-US" sz="2400" dirty="0"/>
              <a:t>smaller end</a:t>
            </a:r>
          </a:p>
          <a:p>
            <a:pPr lvl="2"/>
            <a:r>
              <a:rPr lang="en-US" sz="2400" dirty="0"/>
              <a:t>Median: usually between </a:t>
            </a:r>
            <a:br>
              <a:rPr lang="en-US" sz="2400" dirty="0"/>
            </a:br>
            <a:r>
              <a:rPr lang="en-US" sz="2400" dirty="0"/>
              <a:t>the mean and the mode</a:t>
            </a:r>
          </a:p>
        </p:txBody>
      </p:sp>
      <p:pic>
        <p:nvPicPr>
          <p:cNvPr id="2050" name="Picture 2" descr="http://images.tutorvista.com/cms/images/67/relation-between-mean-median-mod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791200" y="3200400"/>
            <a:ext cx="2819398" cy="23337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tutorvista.com/cms/images/67/relation-between-mean-median-mode.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086600" y="3733800"/>
            <a:ext cx="1967345" cy="29432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images.tutorvista.com/cms/images/67/relation-between-mean-median-mode.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029199" y="3671954"/>
            <a:ext cx="2057401"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63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par>
                                <p:cTn id="12" presetID="16" presetClass="entr" presetSubtype="37"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barn(outVertical)">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xit" presetSubtype="21" fill="hold" nodeType="clickEffect">
                                  <p:stCondLst>
                                    <p:cond delay="0"/>
                                  </p:stCondLst>
                                  <p:childTnLst>
                                    <p:animEffect transition="out" filter="barn(inVertical)">
                                      <p:cBhvr>
                                        <p:cTn id="18" dur="500"/>
                                        <p:tgtEl>
                                          <p:spTgt spid="2050"/>
                                        </p:tgtEl>
                                      </p:cBhvr>
                                    </p:animEffect>
                                    <p:set>
                                      <p:cBhvr>
                                        <p:cTn id="19" dur="1" fill="hold">
                                          <p:stCondLst>
                                            <p:cond delay="499"/>
                                          </p:stCondLst>
                                        </p:cTn>
                                        <p:tgtEl>
                                          <p:spTgt spid="2050"/>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2054"/>
                                        </p:tgtEl>
                                        <p:attrNameLst>
                                          <p:attrName>style.visibility</p:attrName>
                                        </p:attrNameLst>
                                      </p:cBhvr>
                                      <p:to>
                                        <p:strVal val="visible"/>
                                      </p:to>
                                    </p:set>
                                    <p:animEffect transition="in" filter="wipe(up)">
                                      <p:cBhvr>
                                        <p:cTn id="27" dur="500"/>
                                        <p:tgtEl>
                                          <p:spTgt spid="2054"/>
                                        </p:tgtEl>
                                      </p:cBhvr>
                                    </p:animEffect>
                                  </p:childTnLst>
                                </p:cTn>
                              </p:par>
                              <p:par>
                                <p:cTn id="28" presetID="22" presetClass="entr" presetSubtype="1" fill="hold" nodeType="withEffect">
                                  <p:stCondLst>
                                    <p:cond delay="0"/>
                                  </p:stCondLst>
                                  <p:childTnLst>
                                    <p:set>
                                      <p:cBhvr>
                                        <p:cTn id="29" dur="1" fill="hold">
                                          <p:stCondLst>
                                            <p:cond delay="0"/>
                                          </p:stCondLst>
                                        </p:cTn>
                                        <p:tgtEl>
                                          <p:spTgt spid="2052"/>
                                        </p:tgtEl>
                                        <p:attrNameLst>
                                          <p:attrName>style.visibility</p:attrName>
                                        </p:attrNameLst>
                                      </p:cBhvr>
                                      <p:to>
                                        <p:strVal val="visible"/>
                                      </p:to>
                                    </p:set>
                                    <p:animEffect transition="in" filter="wipe(up)">
                                      <p:cBhvr>
                                        <p:cTn id="30" dur="500"/>
                                        <p:tgtEl>
                                          <p:spTgt spid="205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 Tendency &amp; Variables</a:t>
            </a:r>
          </a:p>
        </p:txBody>
      </p:sp>
      <p:sp>
        <p:nvSpPr>
          <p:cNvPr id="3" name="Content Placeholder 2"/>
          <p:cNvSpPr>
            <a:spLocks noGrp="1"/>
          </p:cNvSpPr>
          <p:nvPr>
            <p:ph idx="1"/>
          </p:nvPr>
        </p:nvSpPr>
        <p:spPr/>
        <p:txBody>
          <a:bodyPr>
            <a:normAutofit/>
          </a:bodyPr>
          <a:lstStyle/>
          <a:p>
            <a:pPr algn="l"/>
            <a:r>
              <a:rPr lang="en-US" altLang="zh-CN" dirty="0"/>
              <a:t>Not all dataset allow us to use all central tendency measures</a:t>
            </a:r>
          </a:p>
          <a:p>
            <a:pPr lvl="1" algn="l"/>
            <a:r>
              <a:rPr lang="en-US" dirty="0"/>
              <a:t>Can you get a mean when there is no numbers? </a:t>
            </a:r>
          </a:p>
          <a:p>
            <a:pPr lvl="2"/>
            <a:r>
              <a:rPr lang="en-US" sz="2400" dirty="0"/>
              <a:t>E.g., the mean for the brands of cars in UW parking lots? </a:t>
            </a:r>
          </a:p>
          <a:p>
            <a:pPr algn="l"/>
            <a:r>
              <a:rPr lang="en-US" dirty="0"/>
              <a:t>We need to consider </a:t>
            </a:r>
          </a:p>
          <a:p>
            <a:pPr lvl="1" algn="l"/>
            <a:r>
              <a:rPr lang="en-US" dirty="0"/>
              <a:t>what central tendency measure(s) to use based on different types of variables</a:t>
            </a:r>
          </a:p>
        </p:txBody>
      </p:sp>
    </p:spTree>
    <p:extLst>
      <p:ext uri="{BB962C8B-B14F-4D97-AF65-F5344CB8AC3E}">
        <p14:creationId xmlns:p14="http://schemas.microsoft.com/office/powerpoint/2010/main" val="7386750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are statistics? </a:t>
            </a:r>
            <a:endParaRPr lang="en-US" dirty="0"/>
          </a:p>
        </p:txBody>
      </p:sp>
      <p:sp>
        <p:nvSpPr>
          <p:cNvPr id="3" name="Content Placeholder 2"/>
          <p:cNvSpPr>
            <a:spLocks noGrp="1"/>
          </p:cNvSpPr>
          <p:nvPr>
            <p:ph idx="1"/>
          </p:nvPr>
        </p:nvSpPr>
        <p:spPr/>
        <p:txBody>
          <a:bodyPr/>
          <a:lstStyle/>
          <a:p>
            <a:pPr algn="l"/>
            <a:r>
              <a:rPr lang="en-US" dirty="0"/>
              <a:t>Let’s look at an example that may be closer to us:</a:t>
            </a:r>
          </a:p>
          <a:p>
            <a:pPr lvl="1" algn="l"/>
            <a:endParaRPr lang="en-US" dirty="0"/>
          </a:p>
        </p:txBody>
      </p:sp>
      <p:grpSp>
        <p:nvGrpSpPr>
          <p:cNvPr id="13" name="组合 12"/>
          <p:cNvGrpSpPr/>
          <p:nvPr/>
        </p:nvGrpSpPr>
        <p:grpSpPr>
          <a:xfrm>
            <a:off x="1943100" y="2397244"/>
            <a:ext cx="6269182" cy="2829897"/>
            <a:chOff x="838200" y="2437103"/>
            <a:chExt cx="6269182" cy="2829897"/>
          </a:xfrm>
        </p:grpSpPr>
        <p:pic>
          <p:nvPicPr>
            <p:cNvPr id="4" name="图片 3"/>
            <p:cNvPicPr>
              <a:picLocks noChangeAspect="1"/>
            </p:cNvPicPr>
            <p:nvPr/>
          </p:nvPicPr>
          <p:blipFill rotWithShape="1">
            <a:blip r:embed="rId2"/>
            <a:srcRect l="38032" t="20033" r="34077" b="35220"/>
            <a:stretch/>
          </p:blipFill>
          <p:spPr>
            <a:xfrm>
              <a:off x="838200" y="2437103"/>
              <a:ext cx="3124200" cy="2819401"/>
            </a:xfrm>
            <a:prstGeom prst="rect">
              <a:avLst/>
            </a:prstGeom>
          </p:spPr>
        </p:pic>
        <p:pic>
          <p:nvPicPr>
            <p:cNvPr id="5" name="图片 4"/>
            <p:cNvPicPr>
              <a:picLocks noChangeAspect="1"/>
            </p:cNvPicPr>
            <p:nvPr/>
          </p:nvPicPr>
          <p:blipFill rotWithShape="1">
            <a:blip r:embed="rId3"/>
            <a:srcRect l="64844" t="43902" r="9375" b="8876"/>
            <a:stretch/>
          </p:blipFill>
          <p:spPr>
            <a:xfrm>
              <a:off x="4360718" y="2437103"/>
              <a:ext cx="2746664" cy="2829897"/>
            </a:xfrm>
            <a:prstGeom prst="rect">
              <a:avLst/>
            </a:prstGeom>
          </p:spPr>
        </p:pic>
        <p:sp>
          <p:nvSpPr>
            <p:cNvPr id="12" name="圆角矩形 11"/>
            <p:cNvSpPr/>
            <p:nvPr/>
          </p:nvSpPr>
          <p:spPr>
            <a:xfrm>
              <a:off x="990600" y="4800600"/>
              <a:ext cx="1524000" cy="3048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4495800" y="4800600"/>
              <a:ext cx="1524000" cy="3048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圆角矩形标注 8"/>
          <p:cNvSpPr/>
          <p:nvPr/>
        </p:nvSpPr>
        <p:spPr>
          <a:xfrm>
            <a:off x="2400300" y="5410200"/>
            <a:ext cx="2895600" cy="1216607"/>
          </a:xfrm>
          <a:prstGeom prst="wedgeRoundRectCallout">
            <a:avLst>
              <a:gd name="adj1" fmla="val 6123"/>
              <a:gd name="adj2" fmla="val -70993"/>
              <a:gd name="adj3" fmla="val 16667"/>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2700000" scaled="1"/>
            <a:tileRect/>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a:solidFill>
                  <a:schemeClr val="tx1"/>
                </a:solidFill>
              </a:rPr>
              <a:t>Which one would you buy? </a:t>
            </a:r>
            <a:endParaRPr lang="zh-CN" altLang="en-US" sz="2400" dirty="0">
              <a:solidFill>
                <a:schemeClr val="tx1"/>
              </a:solidFill>
            </a:endParaRPr>
          </a:p>
        </p:txBody>
      </p:sp>
    </p:spTree>
    <p:extLst>
      <p:ext uri="{BB962C8B-B14F-4D97-AF65-F5344CB8AC3E}">
        <p14:creationId xmlns:p14="http://schemas.microsoft.com/office/powerpoint/2010/main" val="357813316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&amp; Data</a:t>
            </a:r>
          </a:p>
        </p:txBody>
      </p:sp>
      <p:sp>
        <p:nvSpPr>
          <p:cNvPr id="3" name="Content Placeholder 2"/>
          <p:cNvSpPr>
            <a:spLocks noGrp="1"/>
          </p:cNvSpPr>
          <p:nvPr>
            <p:ph idx="1"/>
          </p:nvPr>
        </p:nvSpPr>
        <p:spPr/>
        <p:txBody>
          <a:bodyPr>
            <a:normAutofit/>
          </a:bodyPr>
          <a:lstStyle/>
          <a:p>
            <a:pPr algn="l"/>
            <a:r>
              <a:rPr lang="en-US" dirty="0"/>
              <a:t>What is a variable?</a:t>
            </a:r>
          </a:p>
          <a:p>
            <a:pPr lvl="1" algn="l"/>
            <a:r>
              <a:rPr lang="en-US" sz="2800" dirty="0"/>
              <a:t>The focal subject/entity in our research question </a:t>
            </a:r>
            <a:endParaRPr lang="en-US" dirty="0"/>
          </a:p>
          <a:p>
            <a:pPr lvl="2"/>
            <a:r>
              <a:rPr lang="en-US" sz="2600" dirty="0"/>
              <a:t>E.g. the brand of cars parked in UW parking lots</a:t>
            </a:r>
            <a:endParaRPr lang="en-US" dirty="0"/>
          </a:p>
          <a:p>
            <a:pPr lvl="1" algn="l"/>
            <a:r>
              <a:rPr lang="en-US" sz="2800" dirty="0"/>
              <a:t>When we try to </a:t>
            </a:r>
            <a:r>
              <a:rPr lang="en-US" sz="2800" i="1" dirty="0"/>
              <a:t>quantify </a:t>
            </a:r>
            <a:r>
              <a:rPr lang="en-US" sz="2800" dirty="0"/>
              <a:t>our variable, we have </a:t>
            </a:r>
            <a:r>
              <a:rPr lang="en-US" sz="2800" i="1" dirty="0"/>
              <a:t>data</a:t>
            </a:r>
            <a:endParaRPr lang="en-US" dirty="0"/>
          </a:p>
          <a:p>
            <a:pPr lvl="2"/>
            <a:r>
              <a:rPr lang="en-US" sz="2400" dirty="0"/>
              <a:t>Through measurements or observation</a:t>
            </a:r>
          </a:p>
          <a:p>
            <a:pPr lvl="2"/>
            <a:r>
              <a:rPr lang="en-US" sz="2400" dirty="0"/>
              <a:t>E.g., height (variable) </a:t>
            </a:r>
            <a:r>
              <a:rPr lang="en-US" sz="2400" dirty="0">
                <a:sym typeface="Wingdings" panose="05000000000000000000" pitchFamily="2" charset="2"/>
              </a:rPr>
              <a:t> a list of height for people in our class (data)</a:t>
            </a:r>
            <a:endParaRPr lang="en-US" sz="2400" dirty="0"/>
          </a:p>
          <a:p>
            <a:pPr lvl="1" algn="l"/>
            <a:r>
              <a:rPr lang="en-US" sz="2800" dirty="0"/>
              <a:t>When you measure/observe for multiple variables, you get a </a:t>
            </a:r>
            <a:r>
              <a:rPr lang="en-US" sz="2800" i="1" dirty="0"/>
              <a:t>dataset</a:t>
            </a:r>
            <a:endParaRPr lang="en-US" dirty="0"/>
          </a:p>
        </p:txBody>
      </p:sp>
    </p:spTree>
    <p:extLst>
      <p:ext uri="{BB962C8B-B14F-4D97-AF65-F5344CB8AC3E}">
        <p14:creationId xmlns:p14="http://schemas.microsoft.com/office/powerpoint/2010/main" val="179902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vs Continuous Variables</a:t>
            </a:r>
          </a:p>
        </p:txBody>
      </p:sp>
      <p:sp>
        <p:nvSpPr>
          <p:cNvPr id="3" name="Content Placeholder 2"/>
          <p:cNvSpPr>
            <a:spLocks noGrp="1"/>
          </p:cNvSpPr>
          <p:nvPr>
            <p:ph idx="1"/>
          </p:nvPr>
        </p:nvSpPr>
        <p:spPr/>
        <p:txBody>
          <a:bodyPr>
            <a:normAutofit lnSpcReduction="10000"/>
          </a:bodyPr>
          <a:lstStyle/>
          <a:p>
            <a:r>
              <a:rPr lang="en-US" dirty="0"/>
              <a:t>Discrete</a:t>
            </a:r>
          </a:p>
          <a:p>
            <a:pPr lvl="1"/>
            <a:r>
              <a:rPr lang="en-US" dirty="0"/>
              <a:t>Categorical </a:t>
            </a:r>
          </a:p>
          <a:p>
            <a:pPr lvl="2"/>
            <a:r>
              <a:rPr lang="en-US" sz="2000" dirty="0"/>
              <a:t>E.g. BMW, Buick, Ford, Honda, Toyota…</a:t>
            </a:r>
            <a:r>
              <a:rPr lang="en-US" sz="2000" dirty="0" err="1"/>
              <a:t>etc</a:t>
            </a:r>
            <a:endParaRPr lang="en-US" sz="2000" dirty="0"/>
          </a:p>
          <a:p>
            <a:pPr lvl="1"/>
            <a:r>
              <a:rPr lang="en-US" dirty="0"/>
              <a:t>Ordinary</a:t>
            </a:r>
          </a:p>
          <a:p>
            <a:pPr lvl="2"/>
            <a:r>
              <a:rPr lang="en-US" sz="2000" dirty="0"/>
              <a:t>E.g., freshman </a:t>
            </a:r>
            <a:r>
              <a:rPr lang="en-US" sz="2000" dirty="0">
                <a:sym typeface="Wingdings" panose="05000000000000000000" pitchFamily="2" charset="2"/>
              </a:rPr>
              <a:t> sophomore  junior  senior </a:t>
            </a:r>
          </a:p>
          <a:p>
            <a:pPr lvl="2"/>
            <a:r>
              <a:rPr lang="en-US" sz="2000" dirty="0">
                <a:sym typeface="Wingdings" panose="05000000000000000000" pitchFamily="2" charset="2"/>
              </a:rPr>
              <a:t>Can be numerical, with number representing the rank </a:t>
            </a:r>
            <a:r>
              <a:rPr lang="en-US" sz="2000" i="1" dirty="0">
                <a:sym typeface="Wingdings" panose="05000000000000000000" pitchFamily="2" charset="2"/>
              </a:rPr>
              <a:t>order</a:t>
            </a:r>
            <a:endParaRPr lang="en-US" sz="2000" i="1" dirty="0"/>
          </a:p>
          <a:p>
            <a:r>
              <a:rPr lang="en-US" dirty="0"/>
              <a:t>Continuous </a:t>
            </a:r>
          </a:p>
          <a:p>
            <a:pPr lvl="1"/>
            <a:r>
              <a:rPr lang="en-US" altLang="zh-CN" dirty="0"/>
              <a:t>Numerical, infinite, continuous</a:t>
            </a:r>
            <a:endParaRPr lang="en-US" dirty="0"/>
          </a:p>
          <a:p>
            <a:pPr lvl="2"/>
            <a:r>
              <a:rPr lang="en-US" sz="2000" dirty="0"/>
              <a:t>Can be put on a continuous continuum (e.g. age)</a:t>
            </a:r>
          </a:p>
          <a:p>
            <a:pPr lvl="1"/>
            <a:r>
              <a:rPr lang="en-US" dirty="0"/>
              <a:t>Can be transformed categorical or ordinary variable</a:t>
            </a:r>
          </a:p>
          <a:p>
            <a:pPr lvl="2"/>
            <a:r>
              <a:rPr lang="en-US" sz="2000" dirty="0"/>
              <a:t>E.g. young vs old.</a:t>
            </a:r>
            <a:endParaRPr lang="en-US" sz="1500" dirty="0"/>
          </a:p>
          <a:p>
            <a:pPr lvl="2"/>
            <a:endParaRPr lang="en-US" dirty="0"/>
          </a:p>
          <a:p>
            <a:pPr lvl="1"/>
            <a:endParaRPr lang="en-US" dirty="0"/>
          </a:p>
        </p:txBody>
      </p:sp>
    </p:spTree>
    <p:extLst>
      <p:ext uri="{BB962C8B-B14F-4D97-AF65-F5344CB8AC3E}">
        <p14:creationId xmlns:p14="http://schemas.microsoft.com/office/powerpoint/2010/main" val="418218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Effect transition="in" filter="fade">
                                      <p:cBhvr>
                                        <p:cTn id="11" dur="500"/>
                                        <p:tgtEl>
                                          <p:spTgt spid="3">
                                            <p:txEl>
                                              <p:pRg st="6" end="6"/>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Central Tendency &amp; Variables</a:t>
            </a:r>
            <a:endParaRPr lang="zh-CN" altLang="en-US" dirty="0"/>
          </a:p>
        </p:txBody>
      </p:sp>
      <p:sp>
        <p:nvSpPr>
          <p:cNvPr id="8" name="内容占位符 7"/>
          <p:cNvSpPr>
            <a:spLocks noGrp="1"/>
          </p:cNvSpPr>
          <p:nvPr>
            <p:ph idx="1"/>
          </p:nvPr>
        </p:nvSpPr>
        <p:spPr/>
        <p:txBody>
          <a:bodyPr/>
          <a:lstStyle/>
          <a:p>
            <a:r>
              <a:rPr lang="en-US" altLang="zh-CN" dirty="0"/>
              <a:t>Getting back to where we began:</a:t>
            </a:r>
          </a:p>
          <a:p>
            <a:pPr lvl="1"/>
            <a:r>
              <a:rPr lang="en-US" altLang="zh-CN" dirty="0"/>
              <a:t>To calculate mean, we need:</a:t>
            </a:r>
          </a:p>
          <a:p>
            <a:pPr lvl="2"/>
            <a:r>
              <a:rPr lang="en-US" altLang="zh-CN" sz="2000" dirty="0"/>
              <a:t>Continuous variables</a:t>
            </a:r>
          </a:p>
          <a:p>
            <a:pPr lvl="1"/>
            <a:r>
              <a:rPr lang="en-US" altLang="zh-CN" dirty="0"/>
              <a:t>To calculate median, we need:</a:t>
            </a:r>
          </a:p>
          <a:p>
            <a:pPr lvl="2"/>
            <a:r>
              <a:rPr lang="en-US" altLang="zh-CN" sz="2000" dirty="0"/>
              <a:t>Either discrete variables or continuous variables, but have to be </a:t>
            </a:r>
            <a:r>
              <a:rPr lang="en-US" altLang="zh-CN" sz="2000" i="1" dirty="0"/>
              <a:t>ordered</a:t>
            </a:r>
            <a:endParaRPr lang="en-US" altLang="zh-CN" sz="2000" dirty="0"/>
          </a:p>
          <a:p>
            <a:pPr lvl="1"/>
            <a:r>
              <a:rPr lang="en-US" altLang="zh-CN" dirty="0"/>
              <a:t>To count for mode, we need: </a:t>
            </a:r>
          </a:p>
          <a:p>
            <a:pPr lvl="2"/>
            <a:r>
              <a:rPr lang="en-US" altLang="zh-CN" sz="2000" dirty="0"/>
              <a:t>Either discrete variables or continuous variables</a:t>
            </a:r>
            <a:endParaRPr lang="en-US" altLang="zh-CN" dirty="0"/>
          </a:p>
          <a:p>
            <a:pPr lvl="2"/>
            <a:endParaRPr lang="zh-CN" altLang="en-US" dirty="0"/>
          </a:p>
        </p:txBody>
      </p:sp>
    </p:spTree>
    <p:extLst>
      <p:ext uri="{BB962C8B-B14F-4D97-AF65-F5344CB8AC3E}">
        <p14:creationId xmlns:p14="http://schemas.microsoft.com/office/powerpoint/2010/main" val="147783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fade">
                                      <p:cBhvr>
                                        <p:cTn id="15" dur="500"/>
                                        <p:tgtEl>
                                          <p:spTgt spid="8">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5" end="5"/>
                                            </p:txEl>
                                          </p:spTgt>
                                        </p:tgtEl>
                                        <p:attrNameLst>
                                          <p:attrName>style.visibility</p:attrName>
                                        </p:attrNameLst>
                                      </p:cBhvr>
                                      <p:to>
                                        <p:strVal val="visible"/>
                                      </p:to>
                                    </p:set>
                                    <p:animEffect transition="in" filter="fade">
                                      <p:cBhvr>
                                        <p:cTn id="20" dur="500"/>
                                        <p:tgtEl>
                                          <p:spTgt spid="8">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fad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8514"/>
          <a:stretch/>
        </p:blipFill>
        <p:spPr bwMode="auto">
          <a:xfrm>
            <a:off x="3730212" y="3868134"/>
            <a:ext cx="5109432"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Why variability?</a:t>
            </a:r>
            <a:endParaRPr lang="zh-CN" altLang="en-US" dirty="0"/>
          </a:p>
        </p:txBody>
      </p:sp>
      <p:sp>
        <p:nvSpPr>
          <p:cNvPr id="3" name="内容占位符 2"/>
          <p:cNvSpPr>
            <a:spLocks noGrp="1"/>
          </p:cNvSpPr>
          <p:nvPr>
            <p:ph idx="1"/>
          </p:nvPr>
        </p:nvSpPr>
        <p:spPr/>
        <p:txBody>
          <a:bodyPr>
            <a:normAutofit/>
          </a:bodyPr>
          <a:lstStyle/>
          <a:p>
            <a:pPr algn="l"/>
            <a:r>
              <a:rPr lang="en-US" altLang="zh-CN" dirty="0"/>
              <a:t>Central tendency is not enough</a:t>
            </a:r>
          </a:p>
          <a:p>
            <a:pPr lvl="1" algn="l"/>
            <a:r>
              <a:rPr lang="en-US" altLang="zh-CN" i="1" dirty="0"/>
              <a:t>Different</a:t>
            </a:r>
            <a:r>
              <a:rPr lang="en-US" altLang="zh-CN" dirty="0"/>
              <a:t> samples can have the </a:t>
            </a:r>
            <a:r>
              <a:rPr lang="en-US" altLang="zh-CN" i="1" dirty="0"/>
              <a:t>Same</a:t>
            </a:r>
            <a:r>
              <a:rPr lang="en-US" altLang="zh-CN" dirty="0"/>
              <a:t> central tendency (mean, median, mode)</a:t>
            </a:r>
          </a:p>
          <a:p>
            <a:pPr lvl="2"/>
            <a:r>
              <a:rPr lang="en-US" altLang="zh-CN" dirty="0"/>
              <a:t>e.g., individual weights for students in UW vs. students in MSE department</a:t>
            </a:r>
          </a:p>
        </p:txBody>
      </p:sp>
      <p:pic>
        <p:nvPicPr>
          <p:cNvPr id="5"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0570" b="23077"/>
          <a:stretch/>
        </p:blipFill>
        <p:spPr bwMode="auto">
          <a:xfrm>
            <a:off x="4949412" y="3868134"/>
            <a:ext cx="3276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093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variability?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l"/>
                <a:r>
                  <a:rPr lang="en-US" altLang="en-US" sz="3900" dirty="0"/>
                  <a:t>Variability</a:t>
                </a:r>
                <a:endParaRPr lang="en-US" altLang="en-US" sz="4100" dirty="0"/>
              </a:p>
              <a:p>
                <a:pPr lvl="1" algn="l"/>
                <a:r>
                  <a:rPr lang="en-US" sz="3000" dirty="0"/>
                  <a:t>Describe the </a:t>
                </a:r>
                <a:r>
                  <a:rPr lang="en-US" sz="3000" i="1" dirty="0"/>
                  <a:t>spread</a:t>
                </a:r>
                <a:r>
                  <a:rPr lang="en-US" sz="3000" dirty="0"/>
                  <a:t> of the distribution </a:t>
                </a:r>
                <a:r>
                  <a:rPr lang="en-US" sz="3000" i="1" dirty="0"/>
                  <a:t>around the center</a:t>
                </a:r>
              </a:p>
              <a:p>
                <a:pPr lvl="2"/>
                <a:r>
                  <a:rPr lang="en-US" sz="2600" dirty="0"/>
                  <a:t>A summary of how </a:t>
                </a:r>
                <a:r>
                  <a:rPr lang="en-US" sz="2600" i="1" dirty="0"/>
                  <a:t>different</a:t>
                </a:r>
                <a:r>
                  <a:rPr lang="en-US" sz="2600" dirty="0"/>
                  <a:t> are the other data from the center</a:t>
                </a:r>
              </a:p>
              <a:p>
                <a:pPr lvl="1" algn="l"/>
                <a:r>
                  <a:rPr lang="en-US" sz="3000" dirty="0"/>
                  <a:t>When you report the mean, you always want to report the standard deviation.</a:t>
                </a:r>
              </a:p>
              <a:p>
                <a:pPr lvl="2"/>
                <a:r>
                  <a:rPr lang="en-US" altLang="zh-CN" sz="2400" dirty="0"/>
                  <a:t>E.g.,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𝑋</m:t>
                        </m:r>
                      </m:e>
                    </m:acc>
                  </m:oMath>
                </a14:m>
                <a:r>
                  <a:rPr lang="en-US" sz="1500" dirty="0"/>
                  <a:t>IQ</a:t>
                </a:r>
                <a:r>
                  <a:rPr lang="en-US" sz="2400" dirty="0"/>
                  <a:t> = 100 (</a:t>
                </a:r>
                <a:r>
                  <a:rPr lang="en-US" sz="2400" i="1" dirty="0"/>
                  <a:t>SD</a:t>
                </a:r>
                <a:r>
                  <a:rPr lang="en-US" sz="2400" dirty="0"/>
                  <a:t> = 15)</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222" t="-2051" r="-963"/>
                </a:stretch>
              </a:blipFill>
            </p:spPr>
            <p:txBody>
              <a:bodyPr/>
              <a:lstStyle/>
              <a:p>
                <a:r>
                  <a:rPr lang="en-US">
                    <a:noFill/>
                  </a:rPr>
                  <a:t> </a:t>
                </a:r>
              </a:p>
            </p:txBody>
          </p:sp>
        </mc:Fallback>
      </mc:AlternateContent>
    </p:spTree>
    <p:extLst>
      <p:ext uri="{BB962C8B-B14F-4D97-AF65-F5344CB8AC3E}">
        <p14:creationId xmlns:p14="http://schemas.microsoft.com/office/powerpoint/2010/main" val="287445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is variability? </a:t>
            </a:r>
            <a:endParaRPr lang="en-US" dirty="0"/>
          </a:p>
        </p:txBody>
      </p:sp>
      <p:sp>
        <p:nvSpPr>
          <p:cNvPr id="3" name="Content Placeholder 2"/>
          <p:cNvSpPr>
            <a:spLocks noGrp="1"/>
          </p:cNvSpPr>
          <p:nvPr>
            <p:ph idx="1"/>
          </p:nvPr>
        </p:nvSpPr>
        <p:spPr/>
        <p:txBody>
          <a:bodyPr>
            <a:normAutofit/>
          </a:bodyPr>
          <a:lstStyle/>
          <a:p>
            <a:pPr algn="l"/>
            <a:r>
              <a:rPr lang="en-US" dirty="0"/>
              <a:t>Variability as </a:t>
            </a:r>
            <a:r>
              <a:rPr lang="en-US" i="1" dirty="0"/>
              <a:t>both </a:t>
            </a:r>
            <a:r>
              <a:rPr lang="en-US" dirty="0"/>
              <a:t>descriptive &amp; inferential measure</a:t>
            </a:r>
          </a:p>
          <a:p>
            <a:pPr lvl="1" algn="l"/>
            <a:r>
              <a:rPr lang="en-US" b="1" dirty="0"/>
              <a:t>Descriptive Statistics</a:t>
            </a:r>
            <a:r>
              <a:rPr lang="en-US" dirty="0"/>
              <a:t>:</a:t>
            </a:r>
          </a:p>
          <a:p>
            <a:pPr lvl="2"/>
            <a:r>
              <a:rPr lang="en-US" dirty="0"/>
              <a:t>Variability measures the degree to which the variables are </a:t>
            </a:r>
            <a:r>
              <a:rPr lang="en-US" i="1" dirty="0"/>
              <a:t>spread out </a:t>
            </a:r>
            <a:r>
              <a:rPr lang="en-US" dirty="0"/>
              <a:t>in the dataset</a:t>
            </a:r>
          </a:p>
          <a:p>
            <a:pPr lvl="1" algn="l"/>
            <a:r>
              <a:rPr lang="en-US" b="1" dirty="0"/>
              <a:t>Inferential Statistics: </a:t>
            </a:r>
          </a:p>
          <a:p>
            <a:pPr lvl="2"/>
            <a:r>
              <a:rPr lang="en-US" dirty="0"/>
              <a:t>Variability provides a measure of how accurately a sample represents the population </a:t>
            </a:r>
          </a:p>
          <a:p>
            <a:pPr lvl="2"/>
            <a:r>
              <a:rPr lang="en-US" dirty="0"/>
              <a:t>Large variability </a:t>
            </a:r>
            <a:r>
              <a:rPr lang="en-US" dirty="0">
                <a:sym typeface="Wingdings" panose="05000000000000000000" pitchFamily="2" charset="2"/>
              </a:rPr>
              <a:t> not accurate  can’t generalize</a:t>
            </a:r>
            <a:endParaRPr lang="en-US" dirty="0"/>
          </a:p>
          <a:p>
            <a:pPr algn="l"/>
            <a:endParaRPr lang="en-US" dirty="0"/>
          </a:p>
        </p:txBody>
      </p:sp>
    </p:spTree>
    <p:extLst>
      <p:ext uri="{BB962C8B-B14F-4D97-AF65-F5344CB8AC3E}">
        <p14:creationId xmlns:p14="http://schemas.microsoft.com/office/powerpoint/2010/main" val="157949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Variability</a:t>
            </a:r>
          </a:p>
        </p:txBody>
      </p:sp>
      <p:sp>
        <p:nvSpPr>
          <p:cNvPr id="3" name="Content Placeholder 2"/>
          <p:cNvSpPr>
            <a:spLocks noGrp="1"/>
          </p:cNvSpPr>
          <p:nvPr>
            <p:ph idx="1"/>
          </p:nvPr>
        </p:nvSpPr>
        <p:spPr/>
        <p:txBody>
          <a:bodyPr>
            <a:normAutofit/>
          </a:bodyPr>
          <a:lstStyle/>
          <a:p>
            <a:pPr algn="l"/>
            <a:r>
              <a:rPr lang="en-US" dirty="0"/>
              <a:t>Range</a:t>
            </a:r>
          </a:p>
          <a:p>
            <a:pPr lvl="1"/>
            <a:r>
              <a:rPr lang="en-US" dirty="0"/>
              <a:t>Difference between the lowest (min) and highest (max) data points, can be used for both population and sample</a:t>
            </a:r>
          </a:p>
          <a:p>
            <a:pPr lvl="1"/>
            <a:endParaRPr lang="en-US" dirty="0"/>
          </a:p>
        </p:txBody>
      </p:sp>
    </p:spTree>
    <p:extLst>
      <p:ext uri="{BB962C8B-B14F-4D97-AF65-F5344CB8AC3E}">
        <p14:creationId xmlns:p14="http://schemas.microsoft.com/office/powerpoint/2010/main" val="280451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Deviation &amp; Variance</a:t>
            </a:r>
          </a:p>
        </p:txBody>
      </p:sp>
      <p:sp>
        <p:nvSpPr>
          <p:cNvPr id="3" name="Content Placeholder 2"/>
          <p:cNvSpPr>
            <a:spLocks noGrp="1"/>
          </p:cNvSpPr>
          <p:nvPr>
            <p:ph idx="1"/>
          </p:nvPr>
        </p:nvSpPr>
        <p:spPr/>
        <p:txBody>
          <a:bodyPr>
            <a:normAutofit/>
          </a:bodyPr>
          <a:lstStyle/>
          <a:p>
            <a:pPr algn="l"/>
            <a:r>
              <a:rPr lang="en-US" dirty="0"/>
              <a:t>The most common measures of variability</a:t>
            </a:r>
          </a:p>
          <a:p>
            <a:pPr algn="l"/>
            <a:r>
              <a:rPr lang="en-US" altLang="zh-CN" dirty="0"/>
              <a:t>Variance</a:t>
            </a:r>
          </a:p>
          <a:p>
            <a:pPr lvl="1" algn="l"/>
            <a:r>
              <a:rPr lang="en-US" altLang="zh-CN" dirty="0"/>
              <a:t>The </a:t>
            </a:r>
            <a:r>
              <a:rPr lang="en-US" altLang="zh-CN" i="1" dirty="0"/>
              <a:t>average</a:t>
            </a:r>
            <a:r>
              <a:rPr lang="en-US" altLang="zh-CN" dirty="0"/>
              <a:t> of the </a:t>
            </a:r>
            <a:r>
              <a:rPr lang="en-US" altLang="zh-CN" i="1" dirty="0"/>
              <a:t>squared </a:t>
            </a:r>
            <a:r>
              <a:rPr lang="en-US" altLang="zh-CN" dirty="0"/>
              <a:t>distances between each point and the mean of the dataset</a:t>
            </a:r>
          </a:p>
          <a:p>
            <a:pPr algn="l"/>
            <a:r>
              <a:rPr lang="en-US" altLang="zh-CN" dirty="0"/>
              <a:t>Standard deviation</a:t>
            </a:r>
          </a:p>
          <a:p>
            <a:pPr lvl="1" algn="l"/>
            <a:r>
              <a:rPr lang="en-US" altLang="zh-CN" dirty="0"/>
              <a:t>The </a:t>
            </a:r>
            <a:r>
              <a:rPr lang="en-US" altLang="zh-CN" i="1" dirty="0"/>
              <a:t>square-root </a:t>
            </a:r>
            <a:r>
              <a:rPr lang="en-US" altLang="zh-CN" dirty="0"/>
              <a:t>of variance</a:t>
            </a:r>
            <a:endParaRPr lang="en-US" dirty="0"/>
          </a:p>
        </p:txBody>
      </p:sp>
    </p:spTree>
    <p:extLst>
      <p:ext uri="{BB962C8B-B14F-4D97-AF65-F5344CB8AC3E}">
        <p14:creationId xmlns:p14="http://schemas.microsoft.com/office/powerpoint/2010/main" val="410796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Deviation &amp;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l"/>
                <a:r>
                  <a:rPr lang="en-US" altLang="zh-CN" dirty="0"/>
                  <a:t>Variance as descriptive statistics </a:t>
                </a:r>
                <a:endParaRPr lang="en-US" dirty="0"/>
              </a:p>
              <a:p>
                <a:pPr lvl="1" algn="l"/>
                <a:r>
                  <a:rPr lang="en-US" dirty="0"/>
                  <a:t>For population</a:t>
                </a:r>
              </a:p>
              <a:p>
                <a:pPr lvl="2"/>
                <a:r>
                  <a:rPr lang="en-US" altLang="zh-CN" dirty="0"/>
                  <a:t>Variance </a:t>
                </a:r>
                <a:r>
                  <a:rPr lang="en-US" dirty="0"/>
                  <a:t>is </a:t>
                </a:r>
                <a14:m>
                  <m:oMath xmlns:m="http://schemas.openxmlformats.org/officeDocument/2006/math">
                    <m:sSup>
                      <m:sSupPr>
                        <m:ctrlPr>
                          <a:rPr lang="el-GR" altLang="zh-CN" b="1" i="1" dirty="0" smtClean="0">
                            <a:latin typeface="Cambria Math" panose="02040503050406030204" pitchFamily="18" charset="0"/>
                          </a:rPr>
                        </m:ctrlPr>
                      </m:sSupPr>
                      <m:e>
                        <m:r>
                          <a:rPr lang="el-GR" altLang="zh-CN" b="1" i="1" dirty="0">
                            <a:latin typeface="Cambria Math" panose="02040503050406030204" pitchFamily="18" charset="0"/>
                          </a:rPr>
                          <m:t>𝝈</m:t>
                        </m:r>
                      </m:e>
                      <m:sup>
                        <m:r>
                          <a:rPr lang="en-US" altLang="zh-CN" b="1" i="1" dirty="0" smtClean="0">
                            <a:latin typeface="Cambria Math" panose="02040503050406030204" pitchFamily="18" charset="0"/>
                          </a:rPr>
                          <m:t>𝟐</m:t>
                        </m:r>
                      </m:sup>
                    </m:sSup>
                  </m:oMath>
                </a14:m>
                <a:r>
                  <a:rPr lang="en-US" b="1" dirty="0"/>
                  <a:t> </a:t>
                </a:r>
                <a:r>
                  <a:rPr lang="en-US" dirty="0"/>
                  <a:t>(sigma, lower case of ∑)</a:t>
                </a:r>
              </a:p>
              <a:p>
                <a:pPr lvl="1" algn="l"/>
                <a:r>
                  <a:rPr lang="en-US" dirty="0"/>
                  <a:t>For sample</a:t>
                </a:r>
              </a:p>
              <a:p>
                <a:pPr lvl="2"/>
                <a:r>
                  <a:rPr lang="en-US" altLang="zh-CN" dirty="0"/>
                  <a:t>Variance </a:t>
                </a:r>
                <a:r>
                  <a:rPr lang="en-US" dirty="0"/>
                  <a:t>is</a:t>
                </a:r>
                <a:r>
                  <a:rPr lang="en-US" b="1" dirty="0"/>
                  <a:t> </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a:latin typeface="Cambria Math" panose="02040503050406030204" pitchFamily="18" charset="0"/>
                          </a:rPr>
                          <m:t>𝒔</m:t>
                        </m:r>
                      </m:e>
                      <m:sup>
                        <m:r>
                          <a:rPr lang="en-US" altLang="zh-CN" b="1" i="1" dirty="0" smtClean="0">
                            <a:latin typeface="Cambria Math" panose="02040503050406030204" pitchFamily="18" charset="0"/>
                          </a:rPr>
                          <m:t>𝟐</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750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Deviation &amp; Variance</a:t>
            </a:r>
          </a:p>
        </p:txBody>
      </p:sp>
      <p:sp>
        <p:nvSpPr>
          <p:cNvPr id="3" name="Content Placeholder 2"/>
          <p:cNvSpPr>
            <a:spLocks noGrp="1"/>
          </p:cNvSpPr>
          <p:nvPr>
            <p:ph idx="1"/>
          </p:nvPr>
        </p:nvSpPr>
        <p:spPr/>
        <p:txBody>
          <a:bodyPr>
            <a:normAutofit/>
          </a:bodyPr>
          <a:lstStyle/>
          <a:p>
            <a:pPr algn="l"/>
            <a:r>
              <a:rPr lang="en-US" altLang="zh-CN" dirty="0"/>
              <a:t>Standard deviation as descriptive statistics </a:t>
            </a:r>
            <a:endParaRPr lang="en-US" dirty="0"/>
          </a:p>
          <a:p>
            <a:pPr lvl="1" algn="l"/>
            <a:r>
              <a:rPr lang="en-US" dirty="0"/>
              <a:t>For population</a:t>
            </a:r>
          </a:p>
          <a:p>
            <a:pPr lvl="2"/>
            <a:r>
              <a:rPr lang="en-US" dirty="0"/>
              <a:t>Standard Deviation is </a:t>
            </a:r>
            <a:r>
              <a:rPr lang="el-GR" b="1" dirty="0"/>
              <a:t>σ</a:t>
            </a:r>
            <a:r>
              <a:rPr lang="en-US" b="1" dirty="0"/>
              <a:t> </a:t>
            </a:r>
            <a:r>
              <a:rPr lang="en-US" dirty="0"/>
              <a:t>(sigma, lower case of ∑)</a:t>
            </a:r>
          </a:p>
          <a:p>
            <a:pPr lvl="1" algn="l"/>
            <a:r>
              <a:rPr lang="en-US" dirty="0"/>
              <a:t>For sample</a:t>
            </a:r>
          </a:p>
          <a:p>
            <a:pPr lvl="2"/>
            <a:r>
              <a:rPr lang="en-US" dirty="0"/>
              <a:t>Standard Deviation is</a:t>
            </a:r>
            <a:r>
              <a:rPr lang="en-US" b="1" dirty="0"/>
              <a:t> </a:t>
            </a:r>
            <a:r>
              <a:rPr lang="en-US" b="1" i="1" dirty="0"/>
              <a:t>s </a:t>
            </a:r>
            <a:r>
              <a:rPr lang="en-US" dirty="0"/>
              <a:t>(or </a:t>
            </a:r>
            <a:r>
              <a:rPr lang="en-US" i="1" dirty="0"/>
              <a:t>SD</a:t>
            </a:r>
            <a:r>
              <a:rPr lang="en-US" dirty="0"/>
              <a:t>)</a:t>
            </a:r>
          </a:p>
        </p:txBody>
      </p:sp>
    </p:spTree>
    <p:extLst>
      <p:ext uri="{BB962C8B-B14F-4D97-AF65-F5344CB8AC3E}">
        <p14:creationId xmlns:p14="http://schemas.microsoft.com/office/powerpoint/2010/main" val="337788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are statistics? </a:t>
            </a:r>
            <a:endParaRPr lang="en-US" dirty="0"/>
          </a:p>
        </p:txBody>
      </p:sp>
      <p:sp>
        <p:nvSpPr>
          <p:cNvPr id="3" name="Content Placeholder 2"/>
          <p:cNvSpPr>
            <a:spLocks noGrp="1"/>
          </p:cNvSpPr>
          <p:nvPr>
            <p:ph idx="1"/>
          </p:nvPr>
        </p:nvSpPr>
        <p:spPr/>
        <p:txBody>
          <a:bodyPr/>
          <a:lstStyle/>
          <a:p>
            <a:pPr algn="l"/>
            <a:r>
              <a:rPr lang="en-US" dirty="0"/>
              <a:t>Statistics are </a:t>
            </a:r>
            <a:r>
              <a:rPr lang="en-US" i="1" dirty="0"/>
              <a:t>NOT</a:t>
            </a:r>
            <a:r>
              <a:rPr lang="en-US" dirty="0"/>
              <a:t> just facts and figures</a:t>
            </a:r>
          </a:p>
          <a:p>
            <a:pPr algn="l"/>
            <a:r>
              <a:rPr lang="en-US" dirty="0"/>
              <a:t>They are techniques and procedures based on which we: </a:t>
            </a:r>
          </a:p>
          <a:p>
            <a:pPr lvl="1" algn="l"/>
            <a:r>
              <a:rPr lang="en-US" dirty="0"/>
              <a:t>Analyze data,</a:t>
            </a:r>
          </a:p>
          <a:p>
            <a:pPr lvl="1" algn="l"/>
            <a:r>
              <a:rPr lang="en-US" altLang="zh-CN" dirty="0"/>
              <a:t>Organize data and results, </a:t>
            </a:r>
            <a:endParaRPr lang="en-US" dirty="0"/>
          </a:p>
          <a:p>
            <a:pPr lvl="1" algn="l"/>
            <a:r>
              <a:rPr lang="en-US" dirty="0"/>
              <a:t>Interpret results,</a:t>
            </a:r>
          </a:p>
          <a:p>
            <a:pPr lvl="1" algn="l"/>
            <a:r>
              <a:rPr lang="en-US" dirty="0"/>
              <a:t>Make decisions. </a:t>
            </a:r>
          </a:p>
          <a:p>
            <a:pPr algn="l"/>
            <a:r>
              <a:rPr lang="en-US" dirty="0"/>
              <a:t>Survey: Experience with statistics? </a:t>
            </a:r>
          </a:p>
        </p:txBody>
      </p:sp>
    </p:spTree>
    <p:extLst>
      <p:ext uri="{BB962C8B-B14F-4D97-AF65-F5344CB8AC3E}">
        <p14:creationId xmlns:p14="http://schemas.microsoft.com/office/powerpoint/2010/main" val="920193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calculate </a:t>
            </a:r>
            <a:r>
              <a:rPr lang="en-US" altLang="zh-CN" dirty="0"/>
              <a:t>variance &amp; SD</a:t>
            </a:r>
            <a:endParaRPr lang="en-US" b="1" i="1" dirty="0"/>
          </a:p>
        </p:txBody>
      </p:sp>
      <p:sp>
        <p:nvSpPr>
          <p:cNvPr id="3" name="Content Placeholder 2"/>
          <p:cNvSpPr>
            <a:spLocks noGrp="1"/>
          </p:cNvSpPr>
          <p:nvPr>
            <p:ph idx="1"/>
          </p:nvPr>
        </p:nvSpPr>
        <p:spPr>
          <a:xfrm>
            <a:off x="304800" y="3352800"/>
            <a:ext cx="8382000" cy="2667000"/>
          </a:xfrm>
        </p:spPr>
        <p:txBody>
          <a:bodyPr>
            <a:noAutofit/>
          </a:bodyPr>
          <a:lstStyle/>
          <a:p>
            <a:r>
              <a:rPr lang="en-US" sz="2400" dirty="0"/>
              <a:t>Procedures (</a:t>
            </a:r>
            <a:r>
              <a:rPr lang="en-US" altLang="zh-CN" sz="2400" u="sng" dirty="0"/>
              <a:t>for the Population</a:t>
            </a:r>
            <a:r>
              <a:rPr lang="en-US" altLang="zh-CN" sz="2400" dirty="0"/>
              <a:t>)</a:t>
            </a:r>
            <a:endParaRPr lang="en-US" sz="2400" dirty="0"/>
          </a:p>
          <a:p>
            <a:pPr lvl="1"/>
            <a:r>
              <a:rPr lang="en-US" sz="1800" dirty="0"/>
              <a:t>1. compute the </a:t>
            </a:r>
            <a:r>
              <a:rPr lang="en-US" altLang="zh-CN" sz="1800" b="1" i="1" dirty="0"/>
              <a:t>difference</a:t>
            </a:r>
            <a:r>
              <a:rPr lang="en-US" sz="1800" dirty="0"/>
              <a:t> from the </a:t>
            </a:r>
            <a:r>
              <a:rPr lang="en-US" sz="1800" b="1" i="1" dirty="0"/>
              <a:t>population</a:t>
            </a:r>
            <a:r>
              <a:rPr lang="en-US" sz="1800" dirty="0"/>
              <a:t> mean for each point</a:t>
            </a:r>
          </a:p>
          <a:p>
            <a:pPr lvl="1"/>
            <a:r>
              <a:rPr lang="en-US" sz="1800" dirty="0"/>
              <a:t>2. Square each distance (</a:t>
            </a:r>
            <a:r>
              <a:rPr lang="en-US" sz="1800" b="1" i="1" dirty="0"/>
              <a:t>squared</a:t>
            </a:r>
            <a:r>
              <a:rPr lang="en-US" sz="1800" b="1" dirty="0"/>
              <a:t> distance</a:t>
            </a:r>
            <a:r>
              <a:rPr lang="en-US" sz="1800" dirty="0"/>
              <a:t>)</a:t>
            </a:r>
          </a:p>
          <a:p>
            <a:pPr lvl="1"/>
            <a:r>
              <a:rPr lang="en-US" sz="1800" dirty="0"/>
              <a:t>3. adds these values together (called </a:t>
            </a:r>
            <a:r>
              <a:rPr lang="en-US" sz="1800" b="1" i="1" dirty="0"/>
              <a:t>Sum of Squares </a:t>
            </a:r>
            <a:r>
              <a:rPr lang="en-US" sz="1800" dirty="0"/>
              <a:t>or </a:t>
            </a:r>
            <a:r>
              <a:rPr lang="en-US" sz="1800" b="1" i="1" dirty="0"/>
              <a:t>SS</a:t>
            </a:r>
            <a:r>
              <a:rPr lang="en-US" sz="1800" dirty="0"/>
              <a:t>)</a:t>
            </a:r>
          </a:p>
          <a:p>
            <a:pPr lvl="1"/>
            <a:r>
              <a:rPr lang="en-US" sz="1800" dirty="0"/>
              <a:t>4. </a:t>
            </a:r>
            <a:r>
              <a:rPr lang="en-US" sz="1800" b="1" dirty="0"/>
              <a:t>variance: </a:t>
            </a:r>
            <a:r>
              <a:rPr lang="en-US" sz="1800" dirty="0"/>
              <a:t>the mean of the SS</a:t>
            </a:r>
          </a:p>
          <a:p>
            <a:pPr lvl="1"/>
            <a:r>
              <a:rPr lang="en-US" sz="1800" dirty="0"/>
              <a:t>5. </a:t>
            </a:r>
            <a:r>
              <a:rPr lang="el-GR" altLang="zh-CN" sz="1800" b="1" dirty="0"/>
              <a:t>σ</a:t>
            </a:r>
            <a:r>
              <a:rPr lang="en-US" altLang="zh-CN" sz="1800" b="1" dirty="0"/>
              <a:t>: </a:t>
            </a:r>
            <a:r>
              <a:rPr lang="en-US" sz="1800" dirty="0"/>
              <a:t>take the </a:t>
            </a:r>
            <a:r>
              <a:rPr lang="en-US" sz="1800" b="1" i="1" dirty="0"/>
              <a:t>Square root</a:t>
            </a:r>
            <a:r>
              <a:rPr lang="en-US" sz="1800" dirty="0"/>
              <a:t> of variance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31842"/>
            <a:ext cx="3335948" cy="1147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67000" y="1828800"/>
            <a:ext cx="1964348" cy="11430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4648440" y="2330865"/>
            <a:ext cx="11430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791440" y="2133600"/>
            <a:ext cx="2438160" cy="461665"/>
          </a:xfrm>
          <a:prstGeom prst="rect">
            <a:avLst/>
          </a:prstGeom>
          <a:noFill/>
        </p:spPr>
        <p:txBody>
          <a:bodyPr wrap="square" rtlCol="0">
            <a:spAutoFit/>
          </a:bodyPr>
          <a:lstStyle/>
          <a:p>
            <a:r>
              <a:rPr lang="en-US" sz="2400" b="1" i="1" dirty="0"/>
              <a:t>Sum of Squares</a:t>
            </a:r>
          </a:p>
        </p:txBody>
      </p:sp>
      <p:sp>
        <p:nvSpPr>
          <p:cNvPr id="5" name="椭圆形标注 4"/>
          <p:cNvSpPr/>
          <p:nvPr/>
        </p:nvSpPr>
        <p:spPr>
          <a:xfrm>
            <a:off x="5223111" y="5309443"/>
            <a:ext cx="3047760" cy="1219200"/>
          </a:xfrm>
          <a:prstGeom prst="wedgeEllipseCallout">
            <a:avLst>
              <a:gd name="adj1" fmla="val -71029"/>
              <a:gd name="adj2" fmla="val -11058"/>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b="1" dirty="0">
                <a:solidFill>
                  <a:schemeClr val="tx1"/>
                </a:solidFill>
              </a:rPr>
              <a:t>Take back the distance!</a:t>
            </a:r>
          </a:p>
        </p:txBody>
      </p:sp>
    </p:spTree>
    <p:extLst>
      <p:ext uri="{BB962C8B-B14F-4D97-AF65-F5344CB8AC3E}">
        <p14:creationId xmlns:p14="http://schemas.microsoft.com/office/powerpoint/2010/main" val="185014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To calculate variance &amp; SD</a:t>
            </a:r>
            <a:endParaRPr lang="en-US" dirty="0"/>
          </a:p>
        </p:txBody>
      </p:sp>
      <p:sp>
        <p:nvSpPr>
          <p:cNvPr id="3" name="Content Placeholder 2"/>
          <p:cNvSpPr>
            <a:spLocks noGrp="1"/>
          </p:cNvSpPr>
          <p:nvPr>
            <p:ph idx="1"/>
          </p:nvPr>
        </p:nvSpPr>
        <p:spPr>
          <a:xfrm>
            <a:off x="304800" y="2705100"/>
            <a:ext cx="8458200" cy="3924300"/>
          </a:xfrm>
        </p:spPr>
        <p:txBody>
          <a:bodyPr>
            <a:normAutofit/>
          </a:bodyPr>
          <a:lstStyle/>
          <a:p>
            <a:r>
              <a:rPr lang="en-US" altLang="en-US" sz="2800" dirty="0"/>
              <a:t>Procedure (for the sample)</a:t>
            </a:r>
            <a:endParaRPr lang="en-US" altLang="en-US" sz="2400" dirty="0"/>
          </a:p>
          <a:p>
            <a:pPr lvl="1"/>
            <a:r>
              <a:rPr lang="en-US" sz="2400" b="1" dirty="0"/>
              <a:t>Mostly the same, except </a:t>
            </a:r>
            <a:endParaRPr lang="en-US" b="1" dirty="0"/>
          </a:p>
          <a:p>
            <a:pPr lvl="2"/>
            <a:r>
              <a:rPr lang="en-US" altLang="zh-CN" b="1" dirty="0"/>
              <a:t>Rather than using </a:t>
            </a:r>
            <a:r>
              <a:rPr lang="en-US" altLang="zh-CN" b="1" i="1" dirty="0"/>
              <a:t>N</a:t>
            </a:r>
            <a:r>
              <a:rPr lang="en-US" altLang="zh-CN" b="1" dirty="0"/>
              <a:t> as the dividend of SS, divide SS by (</a:t>
            </a:r>
            <a:r>
              <a:rPr lang="en-US" altLang="zh-CN" b="1" i="1" dirty="0"/>
              <a:t>N</a:t>
            </a:r>
            <a:r>
              <a:rPr lang="en-US" altLang="zh-CN" b="1" dirty="0"/>
              <a:t> - 1)</a:t>
            </a:r>
          </a:p>
          <a:p>
            <a:pPr lvl="2"/>
            <a:r>
              <a:rPr lang="en-US" b="1" dirty="0"/>
              <a:t>Rather than the </a:t>
            </a:r>
            <a:r>
              <a:rPr lang="en-US" b="1" i="1" dirty="0"/>
              <a:t>population </a:t>
            </a:r>
            <a:r>
              <a:rPr lang="en-US" b="1" dirty="0"/>
              <a:t>mean, use </a:t>
            </a:r>
            <a:r>
              <a:rPr lang="en-US" b="1" i="1" dirty="0"/>
              <a:t>sample</a:t>
            </a:r>
            <a:r>
              <a:rPr lang="en-US" b="1" dirty="0"/>
              <a:t> mean</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645920"/>
            <a:ext cx="3545058"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3505200" y="2255520"/>
            <a:ext cx="990600" cy="381000"/>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3"/>
          <p:cNvSpPr/>
          <p:nvPr/>
        </p:nvSpPr>
        <p:spPr>
          <a:xfrm>
            <a:off x="5716758" y="1988820"/>
            <a:ext cx="226842" cy="381000"/>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07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of Freedom (</a:t>
            </a:r>
            <a:r>
              <a:rPr lang="en-US" i="1" dirty="0" err="1"/>
              <a:t>df</a:t>
            </a:r>
            <a:r>
              <a:rPr lang="en-US" i="1" dirty="0"/>
              <a:t> </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l"/>
                <a:r>
                  <a:rPr lang="en-US" altLang="zh-CN" b="0" dirty="0"/>
                  <a:t>The number of values in the </a:t>
                </a:r>
                <a:r>
                  <a:rPr lang="en-US" altLang="zh-CN" i="1" dirty="0"/>
                  <a:t>estimation</a:t>
                </a:r>
                <a:r>
                  <a:rPr lang="en-US" altLang="zh-CN" b="0" dirty="0"/>
                  <a:t> of a statistic that are free to vary</a:t>
                </a:r>
              </a:p>
              <a:p>
                <a:pPr lvl="1" algn="l"/>
                <a:r>
                  <a:rPr lang="en-US" altLang="zh-CN" dirty="0"/>
                  <a:t>Every time you rely on another statistic from the sample, you lose one degree of freedom. </a:t>
                </a:r>
              </a:p>
              <a:p>
                <a:pPr lvl="2"/>
                <a:r>
                  <a:rPr lang="en-US" altLang="zh-CN" dirty="0"/>
                  <a:t>(</a:t>
                </a:r>
                <a:r>
                  <a:rPr lang="en-US" altLang="zh-CN" i="1" dirty="0"/>
                  <a:t>N </a:t>
                </a:r>
                <a:r>
                  <a:rPr lang="en-US" altLang="zh-CN" dirty="0"/>
                  <a:t>– 1) is the degree of freedom to use when we estimate </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𝑠</m:t>
                        </m:r>
                      </m:e>
                      <m:sup>
                        <m:r>
                          <a:rPr lang="en-US" altLang="zh-CN" i="1" dirty="0">
                            <a:latin typeface="Cambria Math" panose="02040503050406030204" pitchFamily="18" charset="0"/>
                          </a:rPr>
                          <m:t>2</m:t>
                        </m:r>
                      </m:sup>
                    </m:sSup>
                  </m:oMath>
                </a14:m>
                <a:r>
                  <a:rPr lang="en-US" altLang="zh-CN" dirty="0"/>
                  <a:t> and </a:t>
                </a:r>
                <a:r>
                  <a:rPr lang="en-US" altLang="zh-CN" i="1" dirty="0"/>
                  <a:t>s</a:t>
                </a:r>
                <a:r>
                  <a:rPr lang="en-US" altLang="zh-CN" dirty="0"/>
                  <a:t>. </a:t>
                </a:r>
              </a:p>
              <a:p>
                <a:pPr lvl="1"/>
                <a:r>
                  <a:rPr lang="en-US" altLang="zh-CN" dirty="0"/>
                  <a:t>More influential when sample size is small</a:t>
                </a:r>
              </a:p>
              <a:p>
                <a:pPr lvl="2"/>
                <a:r>
                  <a:rPr lang="en-US" altLang="zh-CN" dirty="0"/>
                  <a:t>e.g., 1 </a:t>
                </a:r>
                <a:r>
                  <a:rPr lang="en-US" altLang="zh-CN" i="1" dirty="0" err="1"/>
                  <a:t>df</a:t>
                </a:r>
                <a:r>
                  <a:rPr lang="en-US" altLang="zh-CN" dirty="0"/>
                  <a:t> out of </a:t>
                </a:r>
                <a:r>
                  <a:rPr lang="en-US" altLang="zh-CN" i="1" dirty="0"/>
                  <a:t>N</a:t>
                </a:r>
                <a:r>
                  <a:rPr lang="en-US" altLang="zh-CN" dirty="0"/>
                  <a:t> = 10 vs. 1 </a:t>
                </a:r>
                <a:r>
                  <a:rPr lang="en-US" altLang="zh-CN" i="1" dirty="0" err="1"/>
                  <a:t>df</a:t>
                </a:r>
                <a:r>
                  <a:rPr lang="en-US" altLang="zh-CN" dirty="0"/>
                  <a:t> out of </a:t>
                </a:r>
                <a:r>
                  <a:rPr lang="en-US" altLang="zh-CN" i="1" dirty="0"/>
                  <a:t>N</a:t>
                </a:r>
                <a:r>
                  <a:rPr lang="en-US" altLang="zh-CN" dirty="0"/>
                  <a:t> = 1000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082240"/>
                <a:ext cx="8315637" cy="5242360"/>
              </a:xfrm>
              <a:blipFill rotWithShape="0">
                <a:blip r:embed="rId2"/>
                <a:stretch>
                  <a:fillRect l="-1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932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Reason for using (</a:t>
            </a:r>
            <a:r>
              <a:rPr lang="en-US" altLang="zh-CN" i="1" dirty="0"/>
              <a:t>N</a:t>
            </a:r>
            <a:r>
              <a:rPr lang="en-US" altLang="zh-CN" dirty="0"/>
              <a:t> – 1)</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1" algn="l"/>
                <a:r>
                  <a:rPr lang="en-US" altLang="zh-CN" dirty="0"/>
                  <a:t>We are relying on another estimate, </a:t>
                </a:r>
                <a14:m>
                  <m:oMath xmlns:m="http://schemas.openxmlformats.org/officeDocument/2006/math">
                    <m:acc>
                      <m:accPr>
                        <m:chr m:val="̅"/>
                        <m:ctrlPr>
                          <a:rPr lang="en-US" altLang="zh-CN" i="1" dirty="0">
                            <a:latin typeface="Cambria Math" panose="02040503050406030204" pitchFamily="18" charset="0"/>
                          </a:rPr>
                        </m:ctrlPr>
                      </m:accPr>
                      <m:e>
                        <m:r>
                          <a:rPr lang="en-US" altLang="zh-CN" i="1" dirty="0" smtClean="0">
                            <a:latin typeface="Cambria Math" panose="02040503050406030204" pitchFamily="18" charset="0"/>
                          </a:rPr>
                          <m:t>𝑋</m:t>
                        </m:r>
                      </m:e>
                    </m:acc>
                  </m:oMath>
                </a14:m>
                <a:r>
                  <a:rPr lang="en-US" altLang="zh-CN" dirty="0"/>
                  <a:t>, to estimate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𝑠</m:t>
                        </m:r>
                      </m:e>
                      <m:sup>
                        <m:r>
                          <a:rPr lang="en-US" altLang="zh-CN" i="1" dirty="0">
                            <a:latin typeface="Cambria Math" panose="02040503050406030204" pitchFamily="18" charset="0"/>
                          </a:rPr>
                          <m:t>2</m:t>
                        </m:r>
                      </m:sup>
                    </m:sSup>
                  </m:oMath>
                </a14:m>
                <a:r>
                  <a:rPr lang="en-US" altLang="zh-CN" dirty="0"/>
                  <a:t> and </a:t>
                </a:r>
                <a:r>
                  <a:rPr lang="en-US" altLang="zh-CN" i="1" dirty="0"/>
                  <a:t>s</a:t>
                </a:r>
                <a:r>
                  <a:rPr lang="en-US" altLang="zh-CN" dirty="0"/>
                  <a:t>. </a:t>
                </a:r>
              </a:p>
              <a:p>
                <a:pPr lvl="2"/>
                <a14:m>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𝑋</m:t>
                        </m:r>
                      </m:e>
                    </m:acc>
                  </m:oMath>
                </a14:m>
                <a:r>
                  <a:rPr lang="en-US" altLang="zh-CN" dirty="0"/>
                  <a:t> is already slightly different from </a:t>
                </a:r>
                <a:r>
                  <a:rPr lang="en-US" altLang="zh-CN" i="1" dirty="0"/>
                  <a:t>μ</a:t>
                </a:r>
                <a:r>
                  <a:rPr lang="en-US" altLang="zh-CN" dirty="0"/>
                  <a:t> </a:t>
                </a:r>
                <a:r>
                  <a:rPr lang="en-US" altLang="zh-CN" dirty="0">
                    <a:sym typeface="Wingdings" panose="05000000000000000000" pitchFamily="2" charset="2"/>
                  </a:rPr>
                  <a:t> sampling error</a:t>
                </a:r>
                <a:endParaRPr lang="en-US" altLang="zh-CN" dirty="0"/>
              </a:p>
              <a:p>
                <a:pPr lvl="2"/>
                <a:r>
                  <a:rPr lang="en-US" altLang="zh-CN" dirty="0"/>
                  <a:t>In this case, if we continued to use </a:t>
                </a:r>
                <a:r>
                  <a:rPr lang="en-US" altLang="zh-CN" i="1" dirty="0"/>
                  <a:t>N</a:t>
                </a:r>
                <a:r>
                  <a:rPr lang="en-US" altLang="zh-CN" dirty="0"/>
                  <a:t>, we ignored the inherent sampling error in</a:t>
                </a:r>
                <a14:m>
                  <m:oMath xmlns:m="http://schemas.openxmlformats.org/officeDocument/2006/math">
                    <m:acc>
                      <m:accPr>
                        <m:chr m:val="̅"/>
                        <m:ctrlPr>
                          <a:rPr lang="en-US" altLang="zh-CN" i="1" dirty="0">
                            <a:latin typeface="Cambria Math" panose="02040503050406030204" pitchFamily="18" charset="0"/>
                          </a:rPr>
                        </m:ctrlPr>
                      </m:accPr>
                      <m:e>
                        <m:r>
                          <a:rPr lang="en-US" altLang="zh-CN" b="0" i="1" dirty="0" smtClean="0">
                            <a:latin typeface="Cambria Math" panose="02040503050406030204" pitchFamily="18" charset="0"/>
                          </a:rPr>
                          <m:t> </m:t>
                        </m:r>
                        <m:r>
                          <a:rPr lang="en-US" altLang="zh-CN" i="1" dirty="0">
                            <a:latin typeface="Cambria Math" panose="02040503050406030204" pitchFamily="18" charset="0"/>
                          </a:rPr>
                          <m:t>𝑋</m:t>
                        </m:r>
                      </m:e>
                    </m:acc>
                  </m:oMath>
                </a14:m>
                <a:r>
                  <a:rPr lang="en-US" altLang="zh-CN" dirty="0"/>
                  <a:t> </a:t>
                </a:r>
              </a:p>
              <a:p>
                <a:pPr lvl="2"/>
                <a:r>
                  <a:rPr lang="en-US" altLang="zh-CN" dirty="0"/>
                  <a:t>The resulting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𝑠</m:t>
                        </m:r>
                      </m:e>
                      <m:sup>
                        <m:r>
                          <a:rPr lang="en-US" altLang="zh-CN" i="1" dirty="0">
                            <a:latin typeface="Cambria Math" panose="02040503050406030204" pitchFamily="18" charset="0"/>
                          </a:rPr>
                          <m:t>2</m:t>
                        </m:r>
                      </m:sup>
                    </m:sSup>
                  </m:oMath>
                </a14:m>
                <a:r>
                  <a:rPr lang="en-US" altLang="zh-CN" dirty="0"/>
                  <a:t> and </a:t>
                </a:r>
                <a:r>
                  <a:rPr lang="en-US" altLang="zh-CN" i="1" dirty="0"/>
                  <a:t>s</a:t>
                </a:r>
                <a:r>
                  <a:rPr lang="en-US" altLang="zh-CN" dirty="0"/>
                  <a:t> may be biasedly larger</a:t>
                </a:r>
              </a:p>
              <a:p>
                <a:pPr lvl="1"/>
                <a:r>
                  <a:rPr lang="en-US" altLang="zh-CN" dirty="0"/>
                  <a:t>Thus, (</a:t>
                </a:r>
                <a:r>
                  <a:rPr lang="en-US" altLang="zh-CN" i="1" dirty="0"/>
                  <a:t>N –</a:t>
                </a:r>
                <a:r>
                  <a:rPr lang="en-US" altLang="zh-CN" dirty="0"/>
                  <a:t> 1) is used to adjust for sampling errors (make it slightly bigger) and achieving </a:t>
                </a:r>
                <a:r>
                  <a:rPr lang="en-US" altLang="zh-CN" i="1" dirty="0"/>
                  <a:t>unbiased</a:t>
                </a:r>
                <a:r>
                  <a:rPr lang="en-US" altLang="zh-CN" dirty="0"/>
                  <a:t>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𝑠</m:t>
                        </m:r>
                      </m:e>
                      <m:sup>
                        <m:r>
                          <a:rPr lang="en-US" altLang="zh-CN" i="1" dirty="0">
                            <a:latin typeface="Cambria Math" panose="02040503050406030204" pitchFamily="18" charset="0"/>
                          </a:rPr>
                          <m:t>2</m:t>
                        </m:r>
                      </m:sup>
                    </m:sSup>
                  </m:oMath>
                </a14:m>
                <a:r>
                  <a:rPr lang="en-US" altLang="zh-CN" dirty="0"/>
                  <a:t> and </a:t>
                </a:r>
                <a:r>
                  <a:rPr lang="en-US" altLang="zh-CN" i="1" dirty="0"/>
                  <a:t>s</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1206"/>
                </a:stretch>
              </a:blipFill>
            </p:spPr>
            <p:txBody>
              <a:bodyPr/>
              <a:lstStyle/>
              <a:p>
                <a:r>
                  <a:rPr lang="en-US">
                    <a:noFill/>
                  </a:rPr>
                  <a:t> </a:t>
                </a:r>
              </a:p>
            </p:txBody>
          </p:sp>
        </mc:Fallback>
      </mc:AlternateContent>
    </p:spTree>
    <p:extLst>
      <p:ext uri="{BB962C8B-B14F-4D97-AF65-F5344CB8AC3E}">
        <p14:creationId xmlns:p14="http://schemas.microsoft.com/office/powerpoint/2010/main" val="331341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400" dirty="0"/>
              <a:t>Distribution</a:t>
            </a:r>
          </a:p>
        </p:txBody>
      </p:sp>
      <p:sp>
        <p:nvSpPr>
          <p:cNvPr id="3" name="Subtitle 2">
            <a:extLst>
              <a:ext uri="{FF2B5EF4-FFF2-40B4-BE49-F238E27FC236}">
                <a16:creationId xmlns:a16="http://schemas.microsoft.com/office/drawing/2014/main" id="{23C56FB2-3751-48F5-AFC5-71D632FF7A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61806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Distribution</a:t>
            </a:r>
          </a:p>
        </p:txBody>
      </p:sp>
      <p:sp>
        <p:nvSpPr>
          <p:cNvPr id="3" name="Content Placeholder 2"/>
          <p:cNvSpPr>
            <a:spLocks noGrp="1"/>
          </p:cNvSpPr>
          <p:nvPr>
            <p:ph idx="1"/>
          </p:nvPr>
        </p:nvSpPr>
        <p:spPr/>
        <p:txBody>
          <a:bodyPr/>
          <a:lstStyle/>
          <a:p>
            <a:r>
              <a:rPr lang="en-US" dirty="0"/>
              <a:t>Frequency</a:t>
            </a:r>
          </a:p>
          <a:p>
            <a:pPr lvl="1"/>
            <a:r>
              <a:rPr lang="en-US" dirty="0"/>
              <a:t>How often something happens</a:t>
            </a:r>
          </a:p>
          <a:p>
            <a:r>
              <a:rPr lang="en-US" dirty="0"/>
              <a:t>Distribution</a:t>
            </a:r>
          </a:p>
          <a:p>
            <a:pPr lvl="1"/>
            <a:r>
              <a:rPr lang="en-US" dirty="0"/>
              <a:t>An (</a:t>
            </a:r>
            <a:r>
              <a:rPr lang="en-US" i="1" dirty="0"/>
              <a:t>organized</a:t>
            </a:r>
            <a:r>
              <a:rPr lang="en-US" dirty="0"/>
              <a:t>) arrangement of the values for a variable over its </a:t>
            </a:r>
            <a:r>
              <a:rPr lang="en-US" i="1" dirty="0"/>
              <a:t>range</a:t>
            </a:r>
          </a:p>
          <a:p>
            <a:r>
              <a:rPr lang="en-US" dirty="0"/>
              <a:t>Frequency Distribution</a:t>
            </a:r>
          </a:p>
          <a:p>
            <a:pPr lvl="1"/>
            <a:r>
              <a:rPr lang="en-US" dirty="0"/>
              <a:t>An (</a:t>
            </a:r>
            <a:r>
              <a:rPr lang="en-US" i="1" dirty="0"/>
              <a:t>organized</a:t>
            </a:r>
            <a:r>
              <a:rPr lang="en-US" dirty="0"/>
              <a:t>) arrangement of how </a:t>
            </a:r>
            <a:r>
              <a:rPr lang="en-US" i="1" dirty="0"/>
              <a:t>frequently</a:t>
            </a:r>
            <a:r>
              <a:rPr lang="en-US" dirty="0"/>
              <a:t> different values occur over the </a:t>
            </a:r>
            <a:r>
              <a:rPr lang="en-US" i="1" dirty="0"/>
              <a:t>range </a:t>
            </a:r>
            <a:r>
              <a:rPr lang="en-US" dirty="0"/>
              <a:t>of a variable</a:t>
            </a:r>
          </a:p>
          <a:p>
            <a:pPr lvl="1"/>
            <a:r>
              <a:rPr lang="en-US" dirty="0"/>
              <a:t>It can come in either </a:t>
            </a:r>
            <a:r>
              <a:rPr lang="en-US" i="1" dirty="0"/>
              <a:t>tables </a:t>
            </a:r>
            <a:r>
              <a:rPr lang="en-US" dirty="0"/>
              <a:t>or </a:t>
            </a:r>
            <a:r>
              <a:rPr lang="en-US" i="1" dirty="0"/>
              <a:t>graphs</a:t>
            </a:r>
            <a:endParaRPr lang="en-US" dirty="0"/>
          </a:p>
        </p:txBody>
      </p:sp>
    </p:spTree>
    <p:extLst>
      <p:ext uri="{BB962C8B-B14F-4D97-AF65-F5344CB8AC3E}">
        <p14:creationId xmlns:p14="http://schemas.microsoft.com/office/powerpoint/2010/main" val="284249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Frequency and Probability</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377266" cy="5057172"/>
              </a:xfrm>
            </p:spPr>
            <p:txBody>
              <a:bodyPr>
                <a:normAutofit/>
              </a:bodyPr>
              <a:lstStyle/>
              <a:p>
                <a:r>
                  <a:rPr lang="en-US" dirty="0"/>
                  <a:t>Frequency</a:t>
                </a:r>
              </a:p>
              <a:p>
                <a:pPr lvl="1"/>
                <a:r>
                  <a:rPr lang="en-US" dirty="0"/>
                  <a:t>The number of times that each value occurs.</a:t>
                </a:r>
              </a:p>
              <a:p>
                <a:r>
                  <a:rPr lang="en-US" dirty="0"/>
                  <a:t>Probability: The likelihood that x occurs from all observed values. </a:t>
                </a:r>
              </a:p>
              <a:p>
                <a:pPr lvl="1"/>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a:rPr>
                          <m:t>𝑓</m:t>
                        </m:r>
                      </m:num>
                      <m:den>
                        <m:r>
                          <m:rPr>
                            <m:sty m:val="p"/>
                          </m:rPr>
                          <a:rPr lang="en-US" b="0" i="0" smtClean="0">
                            <a:latin typeface="Cambria Math"/>
                          </a:rPr>
                          <m:t>n</m:t>
                        </m:r>
                      </m:den>
                    </m:f>
                  </m:oMath>
                </a14:m>
                <a:endParaRPr lang="en-US" b="0" dirty="0"/>
              </a:p>
              <a:p>
                <a:endParaRPr lang="en-US" dirty="0"/>
              </a:p>
              <a:p>
                <a:pPr marL="393192"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377266" cy="5057172"/>
              </a:xfrm>
              <a:blipFill>
                <a:blip r:embed="rId2"/>
                <a:stretch>
                  <a:fillRect l="-3203" t="-1568" r="-44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3385BD63-19CD-44DC-94E3-1293181CB8BD}"/>
                  </a:ext>
                </a:extLst>
              </p:cNvPr>
              <p:cNvGraphicFramePr>
                <a:graphicFrameLocks noGrp="1"/>
              </p:cNvGraphicFramePr>
              <p:nvPr/>
            </p:nvGraphicFramePr>
            <p:xfrm>
              <a:off x="4834466" y="2207403"/>
              <a:ext cx="4070196" cy="3785553"/>
            </p:xfrm>
            <a:graphic>
              <a:graphicData uri="http://schemas.openxmlformats.org/drawingml/2006/table">
                <a:tbl>
                  <a:tblPr firstRow="1" bandRow="1">
                    <a:tableStyleId>{5C22544A-7EE6-4342-B048-85BDC9FD1C3A}</a:tableStyleId>
                  </a:tblPr>
                  <a:tblGrid>
                    <a:gridCol w="1356732">
                      <a:extLst>
                        <a:ext uri="{9D8B030D-6E8A-4147-A177-3AD203B41FA5}">
                          <a16:colId xmlns:a16="http://schemas.microsoft.com/office/drawing/2014/main" val="1710971181"/>
                        </a:ext>
                      </a:extLst>
                    </a:gridCol>
                    <a:gridCol w="1356732">
                      <a:extLst>
                        <a:ext uri="{9D8B030D-6E8A-4147-A177-3AD203B41FA5}">
                          <a16:colId xmlns:a16="http://schemas.microsoft.com/office/drawing/2014/main" val="2582331306"/>
                        </a:ext>
                      </a:extLst>
                    </a:gridCol>
                    <a:gridCol w="1356732">
                      <a:extLst>
                        <a:ext uri="{9D8B030D-6E8A-4147-A177-3AD203B41FA5}">
                          <a16:colId xmlns:a16="http://schemas.microsoft.com/office/drawing/2014/main" val="2109481344"/>
                        </a:ext>
                      </a:extLst>
                    </a:gridCol>
                  </a:tblGrid>
                  <a:tr h="370840">
                    <a:tc>
                      <a:txBody>
                        <a:bodyPr/>
                        <a:lstStyle/>
                        <a:p>
                          <a:pPr algn="ctr"/>
                          <a:r>
                            <a:rPr lang="en-US" altLang="zh-CN" dirty="0"/>
                            <a:t>No. of  siblings</a:t>
                          </a:r>
                          <a:endParaRPr lang="en-US" dirty="0"/>
                        </a:p>
                      </a:txBody>
                      <a:tcPr/>
                    </a:tc>
                    <a:tc>
                      <a:txBody>
                        <a:bodyPr/>
                        <a:lstStyle/>
                        <a:p>
                          <a:pPr algn="ctr"/>
                          <a:r>
                            <a:rPr lang="en-US" dirty="0"/>
                            <a:t>Frequency</a:t>
                          </a:r>
                        </a:p>
                      </a:txBody>
                      <a:tcPr/>
                    </a:tc>
                    <a:tc>
                      <a:txBody>
                        <a:bodyPr/>
                        <a:lstStyle/>
                        <a:p>
                          <a:pPr algn="ctr"/>
                          <a:r>
                            <a:rPr lang="en-US" dirty="0"/>
                            <a:t>Probability</a:t>
                          </a:r>
                        </a:p>
                      </a:txBody>
                      <a:tcPr/>
                    </a:tc>
                    <a:extLst>
                      <a:ext uri="{0D108BD9-81ED-4DB2-BD59-A6C34878D82A}">
                        <a16:rowId xmlns:a16="http://schemas.microsoft.com/office/drawing/2014/main" val="3708018856"/>
                      </a:ext>
                    </a:extLst>
                  </a:tr>
                  <a:tr h="370840">
                    <a:tc>
                      <a:txBody>
                        <a:bodyPr/>
                        <a:lstStyle/>
                        <a:p>
                          <a:pPr algn="ctr"/>
                          <a:r>
                            <a:rPr lang="en-US" dirty="0"/>
                            <a:t>0</a:t>
                          </a:r>
                        </a:p>
                      </a:txBody>
                      <a:tcPr/>
                    </a:tc>
                    <a:tc>
                      <a:txBody>
                        <a:bodyPr/>
                        <a:lstStyle/>
                        <a:p>
                          <a:pPr algn="ctr"/>
                          <a:r>
                            <a:rPr lang="en-US" dirty="0"/>
                            <a:t>3</a:t>
                          </a: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rPr>
                                    </m:ctrlPr>
                                  </m:fPr>
                                  <m:num>
                                    <m:r>
                                      <a:rPr lang="en-US" sz="1600" b="0" i="0" smtClean="0">
                                        <a:latin typeface="Cambria Math" panose="02040503050406030204" pitchFamily="18" charset="0"/>
                                      </a:rPr>
                                      <m:t>3</m:t>
                                    </m:r>
                                  </m:num>
                                  <m:den>
                                    <m:r>
                                      <a:rPr lang="en-US" sz="1600" b="0" i="0" smtClean="0">
                                        <a:latin typeface="Cambria Math" panose="02040503050406030204" pitchFamily="18" charset="0"/>
                                      </a:rPr>
                                      <m:t>28</m:t>
                                    </m:r>
                                  </m:den>
                                </m:f>
                                <m:r>
                                  <a:rPr lang="en-US" sz="1600" b="0" i="1" smtClean="0">
                                    <a:latin typeface="Cambria Math" panose="02040503050406030204" pitchFamily="18" charset="0"/>
                                  </a:rPr>
                                  <m:t>≈ .11</m:t>
                                </m:r>
                              </m:oMath>
                            </m:oMathPara>
                          </a14:m>
                          <a:endParaRPr lang="en-US" dirty="0"/>
                        </a:p>
                      </a:txBody>
                      <a:tcPr/>
                    </a:tc>
                    <a:extLst>
                      <a:ext uri="{0D108BD9-81ED-4DB2-BD59-A6C34878D82A}">
                        <a16:rowId xmlns:a16="http://schemas.microsoft.com/office/drawing/2014/main" val="1588447072"/>
                      </a:ext>
                    </a:extLst>
                  </a:tr>
                  <a:tr h="370840">
                    <a:tc>
                      <a:txBody>
                        <a:bodyPr/>
                        <a:lstStyle/>
                        <a:p>
                          <a:pPr algn="ctr"/>
                          <a:r>
                            <a:rPr lang="en-US" dirty="0"/>
                            <a:t>1</a:t>
                          </a:r>
                        </a:p>
                      </a:txBody>
                      <a:tcPr/>
                    </a:tc>
                    <a:tc>
                      <a:txBody>
                        <a:bodyPr/>
                        <a:lstStyle/>
                        <a:p>
                          <a:pPr algn="ctr"/>
                          <a:r>
                            <a:rPr lang="en-US" dirty="0"/>
                            <a:t>7</a:t>
                          </a:r>
                        </a:p>
                      </a:txBody>
                      <a:tcPr/>
                    </a:tc>
                    <a:tc>
                      <a:txBody>
                        <a:bodyPr/>
                        <a:lstStyle/>
                        <a:p>
                          <a:pPr algn="ctr"/>
                          <a:r>
                            <a:rPr lang="en-US" dirty="0"/>
                            <a:t>.25</a:t>
                          </a:r>
                        </a:p>
                      </a:txBody>
                      <a:tcPr/>
                    </a:tc>
                    <a:extLst>
                      <a:ext uri="{0D108BD9-81ED-4DB2-BD59-A6C34878D82A}">
                        <a16:rowId xmlns:a16="http://schemas.microsoft.com/office/drawing/2014/main" val="1430028162"/>
                      </a:ext>
                    </a:extLst>
                  </a:tr>
                  <a:tr h="370840">
                    <a:tc>
                      <a:txBody>
                        <a:bodyPr/>
                        <a:lstStyle/>
                        <a:p>
                          <a:pPr algn="ctr"/>
                          <a:r>
                            <a:rPr lang="en-US" dirty="0"/>
                            <a:t>2</a:t>
                          </a:r>
                        </a:p>
                      </a:txBody>
                      <a:tcPr/>
                    </a:tc>
                    <a:tc>
                      <a:txBody>
                        <a:bodyPr/>
                        <a:lstStyle/>
                        <a:p>
                          <a:pPr algn="ctr"/>
                          <a:r>
                            <a:rPr lang="en-US" dirty="0"/>
                            <a:t>10</a:t>
                          </a:r>
                        </a:p>
                      </a:txBody>
                      <a:tcPr/>
                    </a:tc>
                    <a:tc>
                      <a:txBody>
                        <a:bodyPr/>
                        <a:lstStyle/>
                        <a:p>
                          <a:pPr algn="ctr"/>
                          <a:r>
                            <a:rPr lang="en-US" dirty="0"/>
                            <a:t>.36</a:t>
                          </a:r>
                        </a:p>
                      </a:txBody>
                      <a:tcPr/>
                    </a:tc>
                    <a:extLst>
                      <a:ext uri="{0D108BD9-81ED-4DB2-BD59-A6C34878D82A}">
                        <a16:rowId xmlns:a16="http://schemas.microsoft.com/office/drawing/2014/main" val="4013927785"/>
                      </a:ext>
                    </a:extLst>
                  </a:tr>
                  <a:tr h="370840">
                    <a:tc>
                      <a:txBody>
                        <a:bodyPr/>
                        <a:lstStyle/>
                        <a:p>
                          <a:pPr algn="ctr"/>
                          <a:r>
                            <a:rPr lang="en-US" dirty="0"/>
                            <a:t>3</a:t>
                          </a:r>
                        </a:p>
                      </a:txBody>
                      <a:tcPr/>
                    </a:tc>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383349864"/>
                      </a:ext>
                    </a:extLst>
                  </a:tr>
                  <a:tr h="370840">
                    <a:tc>
                      <a:txBody>
                        <a:bodyPr/>
                        <a:lstStyle/>
                        <a:p>
                          <a:pPr algn="ctr"/>
                          <a:r>
                            <a:rPr lang="en-US" dirty="0"/>
                            <a:t>4</a:t>
                          </a:r>
                        </a:p>
                      </a:txBody>
                      <a:tcPr/>
                    </a:tc>
                    <a:tc>
                      <a:txBody>
                        <a:bodyPr/>
                        <a:lstStyle/>
                        <a:p>
                          <a:pPr algn="ctr"/>
                          <a:r>
                            <a:rPr lang="en-US" dirty="0"/>
                            <a:t>4</a:t>
                          </a:r>
                        </a:p>
                      </a:txBody>
                      <a:tcPr/>
                    </a:tc>
                    <a:tc>
                      <a:txBody>
                        <a:bodyPr/>
                        <a:lstStyle/>
                        <a:p>
                          <a:pPr algn="ctr"/>
                          <a:r>
                            <a:rPr lang="en-US" dirty="0"/>
                            <a:t>.14</a:t>
                          </a:r>
                        </a:p>
                      </a:txBody>
                      <a:tcPr/>
                    </a:tc>
                    <a:extLst>
                      <a:ext uri="{0D108BD9-81ED-4DB2-BD59-A6C34878D82A}">
                        <a16:rowId xmlns:a16="http://schemas.microsoft.com/office/drawing/2014/main" val="1779970148"/>
                      </a:ext>
                    </a:extLst>
                  </a:tr>
                  <a:tr h="370840">
                    <a:tc>
                      <a:txBody>
                        <a:bodyPr/>
                        <a:lstStyle/>
                        <a:p>
                          <a:pPr algn="ctr"/>
                          <a:r>
                            <a:rPr lang="en-US" dirty="0"/>
                            <a:t>5</a:t>
                          </a:r>
                        </a:p>
                      </a:txBody>
                      <a:tcPr/>
                    </a:tc>
                    <a:tc>
                      <a:txBody>
                        <a:bodyPr/>
                        <a:lstStyle/>
                        <a:p>
                          <a:pPr algn="ctr"/>
                          <a:r>
                            <a:rPr lang="en-US" dirty="0"/>
                            <a:t>0</a:t>
                          </a:r>
                        </a:p>
                      </a:txBody>
                      <a:tcPr/>
                    </a:tc>
                    <a:tc>
                      <a:txBody>
                        <a:bodyPr/>
                        <a:lstStyle/>
                        <a:p>
                          <a:pPr algn="ctr"/>
                          <a:r>
                            <a:rPr lang="en-US" dirty="0"/>
                            <a:t>.00</a:t>
                          </a:r>
                        </a:p>
                      </a:txBody>
                      <a:tcPr/>
                    </a:tc>
                    <a:extLst>
                      <a:ext uri="{0D108BD9-81ED-4DB2-BD59-A6C34878D82A}">
                        <a16:rowId xmlns:a16="http://schemas.microsoft.com/office/drawing/2014/main" val="1626151080"/>
                      </a:ext>
                    </a:extLst>
                  </a:tr>
                  <a:tr h="370840">
                    <a:tc>
                      <a:txBody>
                        <a:bodyPr/>
                        <a:lstStyle/>
                        <a:p>
                          <a:pPr algn="ctr"/>
                          <a:r>
                            <a:rPr lang="en-US" dirty="0"/>
                            <a:t>6</a:t>
                          </a:r>
                        </a:p>
                      </a:txBody>
                      <a:tcPr/>
                    </a:tc>
                    <a:tc>
                      <a:txBody>
                        <a:bodyPr/>
                        <a:lstStyle/>
                        <a:p>
                          <a:pPr algn="ctr"/>
                          <a:r>
                            <a:rPr lang="en-US" dirty="0"/>
                            <a:t>1</a:t>
                          </a:r>
                        </a:p>
                      </a:txBody>
                      <a:tcPr/>
                    </a:tc>
                    <a:tc>
                      <a:txBody>
                        <a:bodyPr/>
                        <a:lstStyle/>
                        <a:p>
                          <a:pPr algn="ctr"/>
                          <a:r>
                            <a:rPr lang="en-US" dirty="0"/>
                            <a:t>.04</a:t>
                          </a:r>
                        </a:p>
                      </a:txBody>
                      <a:tcPr/>
                    </a:tc>
                    <a:extLst>
                      <a:ext uri="{0D108BD9-81ED-4DB2-BD59-A6C34878D82A}">
                        <a16:rowId xmlns:a16="http://schemas.microsoft.com/office/drawing/2014/main" val="2901986716"/>
                      </a:ext>
                    </a:extLst>
                  </a:tr>
                  <a:tr h="370840">
                    <a:tc>
                      <a:txBody>
                        <a:bodyPr/>
                        <a:lstStyle/>
                        <a:p>
                          <a:pPr algn="ctr"/>
                          <a:r>
                            <a:rPr lang="en-US" dirty="0"/>
                            <a:t>Total</a:t>
                          </a:r>
                        </a:p>
                      </a:txBody>
                      <a:tcPr/>
                    </a:tc>
                    <a:tc>
                      <a:txBody>
                        <a:bodyPr/>
                        <a:lstStyle/>
                        <a:p>
                          <a:pPr algn="ctr"/>
                          <a:r>
                            <a:rPr lang="en-US" dirty="0"/>
                            <a:t>28</a:t>
                          </a:r>
                        </a:p>
                      </a:txBody>
                      <a:tcPr/>
                    </a:tc>
                    <a:tc>
                      <a:txBody>
                        <a:bodyPr/>
                        <a:lstStyle/>
                        <a:p>
                          <a:pPr algn="ctr"/>
                          <a:endParaRPr lang="en-US" dirty="0"/>
                        </a:p>
                      </a:txBody>
                      <a:tcPr/>
                    </a:tc>
                    <a:extLst>
                      <a:ext uri="{0D108BD9-81ED-4DB2-BD59-A6C34878D82A}">
                        <a16:rowId xmlns:a16="http://schemas.microsoft.com/office/drawing/2014/main" val="1431764923"/>
                      </a:ext>
                    </a:extLst>
                  </a:tr>
                </a:tbl>
              </a:graphicData>
            </a:graphic>
          </p:graphicFrame>
        </mc:Choice>
        <mc:Fallback xmlns="">
          <p:graphicFrame>
            <p:nvGraphicFramePr>
              <p:cNvPr id="5" name="Table 5">
                <a:extLst>
                  <a:ext uri="{FF2B5EF4-FFF2-40B4-BE49-F238E27FC236}">
                    <a16:creationId xmlns:a16="http://schemas.microsoft.com/office/drawing/2014/main" id="{3385BD63-19CD-44DC-94E3-1293181CB8BD}"/>
                  </a:ext>
                </a:extLst>
              </p:cNvPr>
              <p:cNvGraphicFramePr>
                <a:graphicFrameLocks noGrp="1"/>
              </p:cNvGraphicFramePr>
              <p:nvPr>
                <p:extLst>
                  <p:ext uri="{D42A27DB-BD31-4B8C-83A1-F6EECF244321}">
                    <p14:modId xmlns:p14="http://schemas.microsoft.com/office/powerpoint/2010/main" val="3850397158"/>
                  </p:ext>
                </p:extLst>
              </p:nvPr>
            </p:nvGraphicFramePr>
            <p:xfrm>
              <a:off x="4834466" y="2207403"/>
              <a:ext cx="4070196" cy="3785553"/>
            </p:xfrm>
            <a:graphic>
              <a:graphicData uri="http://schemas.openxmlformats.org/drawingml/2006/table">
                <a:tbl>
                  <a:tblPr firstRow="1" bandRow="1">
                    <a:tableStyleId>{5C22544A-7EE6-4342-B048-85BDC9FD1C3A}</a:tableStyleId>
                  </a:tblPr>
                  <a:tblGrid>
                    <a:gridCol w="1356732">
                      <a:extLst>
                        <a:ext uri="{9D8B030D-6E8A-4147-A177-3AD203B41FA5}">
                          <a16:colId xmlns:a16="http://schemas.microsoft.com/office/drawing/2014/main" val="1710971181"/>
                        </a:ext>
                      </a:extLst>
                    </a:gridCol>
                    <a:gridCol w="1356732">
                      <a:extLst>
                        <a:ext uri="{9D8B030D-6E8A-4147-A177-3AD203B41FA5}">
                          <a16:colId xmlns:a16="http://schemas.microsoft.com/office/drawing/2014/main" val="2582331306"/>
                        </a:ext>
                      </a:extLst>
                    </a:gridCol>
                    <a:gridCol w="1356732">
                      <a:extLst>
                        <a:ext uri="{9D8B030D-6E8A-4147-A177-3AD203B41FA5}">
                          <a16:colId xmlns:a16="http://schemas.microsoft.com/office/drawing/2014/main" val="2109481344"/>
                        </a:ext>
                      </a:extLst>
                    </a:gridCol>
                  </a:tblGrid>
                  <a:tr h="640080">
                    <a:tc>
                      <a:txBody>
                        <a:bodyPr/>
                        <a:lstStyle/>
                        <a:p>
                          <a:pPr algn="ctr"/>
                          <a:r>
                            <a:rPr lang="en-US" altLang="zh-CN" dirty="0"/>
                            <a:t>No. of  siblings</a:t>
                          </a:r>
                          <a:endParaRPr lang="en-US" dirty="0"/>
                        </a:p>
                      </a:txBody>
                      <a:tcPr/>
                    </a:tc>
                    <a:tc>
                      <a:txBody>
                        <a:bodyPr/>
                        <a:lstStyle/>
                        <a:p>
                          <a:pPr algn="ctr"/>
                          <a:r>
                            <a:rPr lang="en-US" dirty="0"/>
                            <a:t>Frequency</a:t>
                          </a:r>
                        </a:p>
                      </a:txBody>
                      <a:tcPr/>
                    </a:tc>
                    <a:tc>
                      <a:txBody>
                        <a:bodyPr/>
                        <a:lstStyle/>
                        <a:p>
                          <a:pPr algn="ctr"/>
                          <a:r>
                            <a:rPr lang="en-US" dirty="0"/>
                            <a:t>Probability</a:t>
                          </a:r>
                        </a:p>
                      </a:txBody>
                      <a:tcPr/>
                    </a:tc>
                    <a:extLst>
                      <a:ext uri="{0D108BD9-81ED-4DB2-BD59-A6C34878D82A}">
                        <a16:rowId xmlns:a16="http://schemas.microsoft.com/office/drawing/2014/main" val="3708018856"/>
                      </a:ext>
                    </a:extLst>
                  </a:tr>
                  <a:tr h="549593">
                    <a:tc>
                      <a:txBody>
                        <a:bodyPr/>
                        <a:lstStyle/>
                        <a:p>
                          <a:pPr algn="ctr"/>
                          <a:r>
                            <a:rPr lang="en-US" dirty="0"/>
                            <a:t>0</a:t>
                          </a:r>
                        </a:p>
                      </a:txBody>
                      <a:tcPr/>
                    </a:tc>
                    <a:tc>
                      <a:txBody>
                        <a:bodyPr/>
                        <a:lstStyle/>
                        <a:p>
                          <a:pPr algn="ctr"/>
                          <a:r>
                            <a:rPr lang="en-US" dirty="0"/>
                            <a:t>3</a:t>
                          </a:r>
                        </a:p>
                      </a:txBody>
                      <a:tcPr/>
                    </a:tc>
                    <a:tc>
                      <a:txBody>
                        <a:bodyPr/>
                        <a:lstStyle/>
                        <a:p>
                          <a:endParaRPr lang="en-US"/>
                        </a:p>
                      </a:txBody>
                      <a:tcPr>
                        <a:blipFill>
                          <a:blip r:embed="rId3"/>
                          <a:stretch>
                            <a:fillRect l="-200000" t="-122222" r="-1794" b="-490000"/>
                          </a:stretch>
                        </a:blipFill>
                      </a:tcPr>
                    </a:tc>
                    <a:extLst>
                      <a:ext uri="{0D108BD9-81ED-4DB2-BD59-A6C34878D82A}">
                        <a16:rowId xmlns:a16="http://schemas.microsoft.com/office/drawing/2014/main" val="1588447072"/>
                      </a:ext>
                    </a:extLst>
                  </a:tr>
                  <a:tr h="370840">
                    <a:tc>
                      <a:txBody>
                        <a:bodyPr/>
                        <a:lstStyle/>
                        <a:p>
                          <a:pPr algn="ctr"/>
                          <a:r>
                            <a:rPr lang="en-US" dirty="0"/>
                            <a:t>1</a:t>
                          </a:r>
                        </a:p>
                      </a:txBody>
                      <a:tcPr/>
                    </a:tc>
                    <a:tc>
                      <a:txBody>
                        <a:bodyPr/>
                        <a:lstStyle/>
                        <a:p>
                          <a:pPr algn="ctr"/>
                          <a:r>
                            <a:rPr lang="en-US" dirty="0"/>
                            <a:t>7</a:t>
                          </a:r>
                        </a:p>
                      </a:txBody>
                      <a:tcPr/>
                    </a:tc>
                    <a:tc>
                      <a:txBody>
                        <a:bodyPr/>
                        <a:lstStyle/>
                        <a:p>
                          <a:pPr algn="ctr"/>
                          <a:r>
                            <a:rPr lang="en-US" dirty="0"/>
                            <a:t>.25</a:t>
                          </a:r>
                        </a:p>
                      </a:txBody>
                      <a:tcPr/>
                    </a:tc>
                    <a:extLst>
                      <a:ext uri="{0D108BD9-81ED-4DB2-BD59-A6C34878D82A}">
                        <a16:rowId xmlns:a16="http://schemas.microsoft.com/office/drawing/2014/main" val="1430028162"/>
                      </a:ext>
                    </a:extLst>
                  </a:tr>
                  <a:tr h="370840">
                    <a:tc>
                      <a:txBody>
                        <a:bodyPr/>
                        <a:lstStyle/>
                        <a:p>
                          <a:pPr algn="ctr"/>
                          <a:r>
                            <a:rPr lang="en-US" dirty="0"/>
                            <a:t>2</a:t>
                          </a:r>
                        </a:p>
                      </a:txBody>
                      <a:tcPr/>
                    </a:tc>
                    <a:tc>
                      <a:txBody>
                        <a:bodyPr/>
                        <a:lstStyle/>
                        <a:p>
                          <a:pPr algn="ctr"/>
                          <a:r>
                            <a:rPr lang="en-US" dirty="0"/>
                            <a:t>10</a:t>
                          </a:r>
                        </a:p>
                      </a:txBody>
                      <a:tcPr/>
                    </a:tc>
                    <a:tc>
                      <a:txBody>
                        <a:bodyPr/>
                        <a:lstStyle/>
                        <a:p>
                          <a:pPr algn="ctr"/>
                          <a:r>
                            <a:rPr lang="en-US" dirty="0"/>
                            <a:t>.36</a:t>
                          </a:r>
                        </a:p>
                      </a:txBody>
                      <a:tcPr/>
                    </a:tc>
                    <a:extLst>
                      <a:ext uri="{0D108BD9-81ED-4DB2-BD59-A6C34878D82A}">
                        <a16:rowId xmlns:a16="http://schemas.microsoft.com/office/drawing/2014/main" val="4013927785"/>
                      </a:ext>
                    </a:extLst>
                  </a:tr>
                  <a:tr h="370840">
                    <a:tc>
                      <a:txBody>
                        <a:bodyPr/>
                        <a:lstStyle/>
                        <a:p>
                          <a:pPr algn="ctr"/>
                          <a:r>
                            <a:rPr lang="en-US" dirty="0"/>
                            <a:t>3</a:t>
                          </a:r>
                        </a:p>
                      </a:txBody>
                      <a:tcPr/>
                    </a:tc>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383349864"/>
                      </a:ext>
                    </a:extLst>
                  </a:tr>
                  <a:tr h="370840">
                    <a:tc>
                      <a:txBody>
                        <a:bodyPr/>
                        <a:lstStyle/>
                        <a:p>
                          <a:pPr algn="ctr"/>
                          <a:r>
                            <a:rPr lang="en-US" dirty="0"/>
                            <a:t>4</a:t>
                          </a:r>
                        </a:p>
                      </a:txBody>
                      <a:tcPr/>
                    </a:tc>
                    <a:tc>
                      <a:txBody>
                        <a:bodyPr/>
                        <a:lstStyle/>
                        <a:p>
                          <a:pPr algn="ctr"/>
                          <a:r>
                            <a:rPr lang="en-US" dirty="0"/>
                            <a:t>4</a:t>
                          </a:r>
                        </a:p>
                      </a:txBody>
                      <a:tcPr/>
                    </a:tc>
                    <a:tc>
                      <a:txBody>
                        <a:bodyPr/>
                        <a:lstStyle/>
                        <a:p>
                          <a:pPr algn="ctr"/>
                          <a:r>
                            <a:rPr lang="en-US" dirty="0"/>
                            <a:t>.14</a:t>
                          </a:r>
                        </a:p>
                      </a:txBody>
                      <a:tcPr/>
                    </a:tc>
                    <a:extLst>
                      <a:ext uri="{0D108BD9-81ED-4DB2-BD59-A6C34878D82A}">
                        <a16:rowId xmlns:a16="http://schemas.microsoft.com/office/drawing/2014/main" val="1779970148"/>
                      </a:ext>
                    </a:extLst>
                  </a:tr>
                  <a:tr h="370840">
                    <a:tc>
                      <a:txBody>
                        <a:bodyPr/>
                        <a:lstStyle/>
                        <a:p>
                          <a:pPr algn="ctr"/>
                          <a:r>
                            <a:rPr lang="en-US" dirty="0"/>
                            <a:t>5</a:t>
                          </a:r>
                        </a:p>
                      </a:txBody>
                      <a:tcPr/>
                    </a:tc>
                    <a:tc>
                      <a:txBody>
                        <a:bodyPr/>
                        <a:lstStyle/>
                        <a:p>
                          <a:pPr algn="ctr"/>
                          <a:r>
                            <a:rPr lang="en-US" dirty="0"/>
                            <a:t>0</a:t>
                          </a:r>
                        </a:p>
                      </a:txBody>
                      <a:tcPr/>
                    </a:tc>
                    <a:tc>
                      <a:txBody>
                        <a:bodyPr/>
                        <a:lstStyle/>
                        <a:p>
                          <a:pPr algn="ctr"/>
                          <a:r>
                            <a:rPr lang="en-US" dirty="0"/>
                            <a:t>.00</a:t>
                          </a:r>
                        </a:p>
                      </a:txBody>
                      <a:tcPr/>
                    </a:tc>
                    <a:extLst>
                      <a:ext uri="{0D108BD9-81ED-4DB2-BD59-A6C34878D82A}">
                        <a16:rowId xmlns:a16="http://schemas.microsoft.com/office/drawing/2014/main" val="1626151080"/>
                      </a:ext>
                    </a:extLst>
                  </a:tr>
                  <a:tr h="370840">
                    <a:tc>
                      <a:txBody>
                        <a:bodyPr/>
                        <a:lstStyle/>
                        <a:p>
                          <a:pPr algn="ctr"/>
                          <a:r>
                            <a:rPr lang="en-US" dirty="0"/>
                            <a:t>6</a:t>
                          </a:r>
                        </a:p>
                      </a:txBody>
                      <a:tcPr/>
                    </a:tc>
                    <a:tc>
                      <a:txBody>
                        <a:bodyPr/>
                        <a:lstStyle/>
                        <a:p>
                          <a:pPr algn="ctr"/>
                          <a:r>
                            <a:rPr lang="en-US" dirty="0"/>
                            <a:t>1</a:t>
                          </a:r>
                        </a:p>
                      </a:txBody>
                      <a:tcPr/>
                    </a:tc>
                    <a:tc>
                      <a:txBody>
                        <a:bodyPr/>
                        <a:lstStyle/>
                        <a:p>
                          <a:pPr algn="ctr"/>
                          <a:r>
                            <a:rPr lang="en-US" dirty="0"/>
                            <a:t>.04</a:t>
                          </a:r>
                        </a:p>
                      </a:txBody>
                      <a:tcPr/>
                    </a:tc>
                    <a:extLst>
                      <a:ext uri="{0D108BD9-81ED-4DB2-BD59-A6C34878D82A}">
                        <a16:rowId xmlns:a16="http://schemas.microsoft.com/office/drawing/2014/main" val="2901986716"/>
                      </a:ext>
                    </a:extLst>
                  </a:tr>
                  <a:tr h="370840">
                    <a:tc>
                      <a:txBody>
                        <a:bodyPr/>
                        <a:lstStyle/>
                        <a:p>
                          <a:pPr algn="ctr"/>
                          <a:r>
                            <a:rPr lang="en-US" dirty="0"/>
                            <a:t>Total</a:t>
                          </a:r>
                        </a:p>
                      </a:txBody>
                      <a:tcPr/>
                    </a:tc>
                    <a:tc>
                      <a:txBody>
                        <a:bodyPr/>
                        <a:lstStyle/>
                        <a:p>
                          <a:pPr algn="ctr"/>
                          <a:r>
                            <a:rPr lang="en-US" dirty="0"/>
                            <a:t>28</a:t>
                          </a:r>
                        </a:p>
                      </a:txBody>
                      <a:tcPr/>
                    </a:tc>
                    <a:tc>
                      <a:txBody>
                        <a:bodyPr/>
                        <a:lstStyle/>
                        <a:p>
                          <a:pPr algn="ctr"/>
                          <a:endParaRPr lang="en-US" dirty="0"/>
                        </a:p>
                      </a:txBody>
                      <a:tcPr/>
                    </a:tc>
                    <a:extLst>
                      <a:ext uri="{0D108BD9-81ED-4DB2-BD59-A6C34878D82A}">
                        <a16:rowId xmlns:a16="http://schemas.microsoft.com/office/drawing/2014/main" val="1431764923"/>
                      </a:ext>
                    </a:extLst>
                  </a:tr>
                </a:tbl>
              </a:graphicData>
            </a:graphic>
          </p:graphicFrame>
        </mc:Fallback>
      </mc:AlternateContent>
    </p:spTree>
    <p:extLst>
      <p:ext uri="{BB962C8B-B14F-4D97-AF65-F5344CB8AC3E}">
        <p14:creationId xmlns:p14="http://schemas.microsoft.com/office/powerpoint/2010/main" val="150454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Frequency and Probability</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Cumulative frequency</a:t>
                </a:r>
              </a:p>
              <a:p>
                <a:pPr lvl="1"/>
                <a:r>
                  <a:rPr lang="en-US" dirty="0"/>
                  <a:t>Frequency of values </a:t>
                </a:r>
                <a:r>
                  <a:rPr lang="en-US" i="1" dirty="0"/>
                  <a:t>equal to or less than</a:t>
                </a:r>
                <a:r>
                  <a:rPr lang="en-US" dirty="0"/>
                  <a:t> </a:t>
                </a:r>
                <a:r>
                  <a:rPr lang="en-US" i="1" dirty="0"/>
                  <a:t>x.</a:t>
                </a:r>
                <a:endParaRPr lang="en-US" dirty="0"/>
              </a:p>
              <a:p>
                <a:r>
                  <a:rPr lang="en-US" b="0" dirty="0"/>
                  <a:t>Cumulative </a:t>
                </a:r>
                <a:r>
                  <a:rPr lang="en-US" dirty="0"/>
                  <a:t>probability (percentile rank)</a:t>
                </a:r>
              </a:p>
              <a:p>
                <a:pPr lvl="1"/>
                <a14:m>
                  <m:oMath xmlns:m="http://schemas.openxmlformats.org/officeDocument/2006/math">
                    <m:r>
                      <a:rPr lang="en-US" b="0" i="1" smtClean="0">
                        <a:latin typeface="Cambria Math" panose="02040503050406030204" pitchFamily="18" charset="0"/>
                      </a:rPr>
                      <m:t>𝑐</m:t>
                    </m:r>
                    <m:r>
                      <a:rPr lang="en-US" i="1">
                        <a:latin typeface="Cambria Math" panose="02040503050406030204" pitchFamily="18" charset="0"/>
                      </a:rPr>
                      <m:t>𝑟𝑓</m:t>
                    </m:r>
                    <m:r>
                      <a:rPr lang="en-US" i="1">
                        <a:latin typeface="Cambria Math"/>
                      </a:rPr>
                      <m:t>= </m:t>
                    </m:r>
                    <m:f>
                      <m:fPr>
                        <m:ctrlPr>
                          <a:rPr lang="en-US" i="1">
                            <a:latin typeface="Cambria Math" panose="02040503050406030204" pitchFamily="18" charset="0"/>
                          </a:rPr>
                        </m:ctrlPr>
                      </m:fPr>
                      <m:num>
                        <m:r>
                          <a:rPr lang="en-US" b="0" i="1" smtClean="0">
                            <a:latin typeface="Cambria Math" panose="02040503050406030204" pitchFamily="18" charset="0"/>
                          </a:rPr>
                          <m:t>𝑐</m:t>
                        </m:r>
                        <m:r>
                          <a:rPr lang="en-US" i="1">
                            <a:latin typeface="Cambria Math"/>
                          </a:rPr>
                          <m:t>𝑓</m:t>
                        </m:r>
                      </m:num>
                      <m:den>
                        <m:r>
                          <m:rPr>
                            <m:sty m:val="p"/>
                          </m:rPr>
                          <a:rPr lang="en-US">
                            <a:latin typeface="Cambria Math"/>
                          </a:rPr>
                          <m:t>n</m:t>
                        </m:r>
                      </m:den>
                    </m:f>
                  </m:oMath>
                </a14:m>
                <a:endParaRPr lang="en-US" dirty="0"/>
              </a:p>
              <a:p>
                <a:pPr lvl="1"/>
                <a:r>
                  <a:rPr lang="en-US" dirty="0"/>
                  <a:t>Sum of probability of all values equal to or less than </a:t>
                </a:r>
                <a:r>
                  <a:rPr lang="en-US" i="1" dirty="0"/>
                  <a:t>x.</a:t>
                </a:r>
                <a:endParaRPr lang="en-US" dirty="0"/>
              </a:p>
              <a:p>
                <a:pPr lvl="1"/>
                <a:r>
                  <a:rPr lang="en-US" dirty="0"/>
                  <a:t>The </a:t>
                </a:r>
                <a:r>
                  <a:rPr lang="en-US" i="1" dirty="0"/>
                  <a:t>relative</a:t>
                </a:r>
                <a:r>
                  <a:rPr lang="en-US" dirty="0"/>
                  <a:t> location of x within a distribution</a:t>
                </a:r>
              </a:p>
              <a:p>
                <a:pPr marL="393192"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704" t="-15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86E36CA-6DC3-4C18-BCDC-E7F06CDCBCED}"/>
                  </a:ext>
                </a:extLst>
              </p:cNvPr>
              <p:cNvGraphicFramePr>
                <a:graphicFrameLocks noGrp="1"/>
              </p:cNvGraphicFramePr>
              <p:nvPr/>
            </p:nvGraphicFramePr>
            <p:xfrm>
              <a:off x="885900" y="2118026"/>
              <a:ext cx="7372200" cy="4021519"/>
            </p:xfrm>
            <a:graphic>
              <a:graphicData uri="http://schemas.openxmlformats.org/drawingml/2006/table">
                <a:tbl>
                  <a:tblPr firstRow="1" bandRow="1">
                    <a:tableStyleId>{5C22544A-7EE6-4342-B048-85BDC9FD1C3A}</a:tableStyleId>
                  </a:tblPr>
                  <a:tblGrid>
                    <a:gridCol w="1474440">
                      <a:extLst>
                        <a:ext uri="{9D8B030D-6E8A-4147-A177-3AD203B41FA5}">
                          <a16:colId xmlns:a16="http://schemas.microsoft.com/office/drawing/2014/main" val="1710971181"/>
                        </a:ext>
                      </a:extLst>
                    </a:gridCol>
                    <a:gridCol w="1474440">
                      <a:extLst>
                        <a:ext uri="{9D8B030D-6E8A-4147-A177-3AD203B41FA5}">
                          <a16:colId xmlns:a16="http://schemas.microsoft.com/office/drawing/2014/main" val="2582331306"/>
                        </a:ext>
                      </a:extLst>
                    </a:gridCol>
                    <a:gridCol w="1474440">
                      <a:extLst>
                        <a:ext uri="{9D8B030D-6E8A-4147-A177-3AD203B41FA5}">
                          <a16:colId xmlns:a16="http://schemas.microsoft.com/office/drawing/2014/main" val="2109481344"/>
                        </a:ext>
                      </a:extLst>
                    </a:gridCol>
                    <a:gridCol w="1474440">
                      <a:extLst>
                        <a:ext uri="{9D8B030D-6E8A-4147-A177-3AD203B41FA5}">
                          <a16:colId xmlns:a16="http://schemas.microsoft.com/office/drawing/2014/main" val="46042616"/>
                        </a:ext>
                      </a:extLst>
                    </a:gridCol>
                    <a:gridCol w="1474440">
                      <a:extLst>
                        <a:ext uri="{9D8B030D-6E8A-4147-A177-3AD203B41FA5}">
                          <a16:colId xmlns:a16="http://schemas.microsoft.com/office/drawing/2014/main" val="3008007408"/>
                        </a:ext>
                      </a:extLst>
                    </a:gridCol>
                  </a:tblGrid>
                  <a:tr h="370840">
                    <a:tc>
                      <a:txBody>
                        <a:bodyPr/>
                        <a:lstStyle/>
                        <a:p>
                          <a:pPr algn="ctr"/>
                          <a:r>
                            <a:rPr lang="en-US" altLang="zh-CN" dirty="0"/>
                            <a:t>No. of  siblings</a:t>
                          </a:r>
                          <a:endParaRPr lang="en-US" dirty="0"/>
                        </a:p>
                      </a:txBody>
                      <a:tcPr/>
                    </a:tc>
                    <a:tc>
                      <a:txBody>
                        <a:bodyPr/>
                        <a:lstStyle/>
                        <a:p>
                          <a:pPr algn="ctr"/>
                          <a:r>
                            <a:rPr lang="en-US" dirty="0"/>
                            <a:t>Frequency</a:t>
                          </a:r>
                        </a:p>
                      </a:txBody>
                      <a:tcPr/>
                    </a:tc>
                    <a:tc>
                      <a:txBody>
                        <a:bodyPr/>
                        <a:lstStyle/>
                        <a:p>
                          <a:pPr algn="ctr"/>
                          <a:r>
                            <a:rPr lang="en-US" dirty="0"/>
                            <a:t>Probability</a:t>
                          </a:r>
                        </a:p>
                      </a:txBody>
                      <a:tcPr/>
                    </a:tc>
                    <a:tc>
                      <a:txBody>
                        <a:bodyPr/>
                        <a:lstStyle/>
                        <a:p>
                          <a:pPr algn="ctr"/>
                          <a:r>
                            <a:rPr lang="en-US" dirty="0"/>
                            <a:t>Cumulative frequency</a:t>
                          </a:r>
                        </a:p>
                      </a:txBody>
                      <a:tcPr/>
                    </a:tc>
                    <a:tc>
                      <a:txBody>
                        <a:bodyPr/>
                        <a:lstStyle/>
                        <a:p>
                          <a:pPr algn="ctr"/>
                          <a:r>
                            <a:rPr lang="en-US" dirty="0"/>
                            <a:t>Cumulative probability</a:t>
                          </a:r>
                        </a:p>
                      </a:txBody>
                      <a:tcPr/>
                    </a:tc>
                    <a:extLst>
                      <a:ext uri="{0D108BD9-81ED-4DB2-BD59-A6C34878D82A}">
                        <a16:rowId xmlns:a16="http://schemas.microsoft.com/office/drawing/2014/main" val="3708018856"/>
                      </a:ext>
                    </a:extLst>
                  </a:tr>
                  <a:tr h="370840">
                    <a:tc>
                      <a:txBody>
                        <a:bodyPr/>
                        <a:lstStyle/>
                        <a:p>
                          <a:pPr algn="ctr"/>
                          <a:r>
                            <a:rPr lang="en-US" dirty="0"/>
                            <a:t>0</a:t>
                          </a:r>
                        </a:p>
                      </a:txBody>
                      <a:tcPr/>
                    </a:tc>
                    <a:tc>
                      <a:txBody>
                        <a:bodyPr/>
                        <a:lstStyle/>
                        <a:p>
                          <a:pPr algn="ctr"/>
                          <a:r>
                            <a:rPr lang="en-US" dirty="0"/>
                            <a:t>3</a:t>
                          </a: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rPr>
                                    </m:ctrlPr>
                                  </m:fPr>
                                  <m:num>
                                    <m:r>
                                      <a:rPr lang="en-US" sz="1600" b="0" i="0" smtClean="0">
                                        <a:latin typeface="Cambria Math" panose="02040503050406030204" pitchFamily="18" charset="0"/>
                                      </a:rPr>
                                      <m:t>3</m:t>
                                    </m:r>
                                  </m:num>
                                  <m:den>
                                    <m:r>
                                      <a:rPr lang="en-US" sz="1600" b="0" i="0" smtClean="0">
                                        <a:latin typeface="Cambria Math" panose="02040503050406030204" pitchFamily="18" charset="0"/>
                                      </a:rPr>
                                      <m:t>28</m:t>
                                    </m:r>
                                  </m:den>
                                </m:f>
                                <m:r>
                                  <a:rPr lang="en-US" sz="1600" b="0" i="1" smtClean="0">
                                    <a:latin typeface="Cambria Math" panose="02040503050406030204" pitchFamily="18" charset="0"/>
                                  </a:rPr>
                                  <m:t>≈ .11</m:t>
                                </m:r>
                              </m:oMath>
                            </m:oMathPara>
                          </a14:m>
                          <a:endParaRPr lang="en-US" dirty="0"/>
                        </a:p>
                      </a:txBody>
                      <a:tcPr/>
                    </a:tc>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1588447072"/>
                      </a:ext>
                    </a:extLst>
                  </a:tr>
                  <a:tr h="370840">
                    <a:tc>
                      <a:txBody>
                        <a:bodyPr/>
                        <a:lstStyle/>
                        <a:p>
                          <a:pPr algn="ctr"/>
                          <a:r>
                            <a:rPr lang="en-US" dirty="0"/>
                            <a:t>1</a:t>
                          </a:r>
                        </a:p>
                      </a:txBody>
                      <a:tcPr/>
                    </a:tc>
                    <a:tc>
                      <a:txBody>
                        <a:bodyPr/>
                        <a:lstStyle/>
                        <a:p>
                          <a:pPr algn="ctr"/>
                          <a:r>
                            <a:rPr lang="en-US" dirty="0"/>
                            <a:t>7</a:t>
                          </a:r>
                        </a:p>
                      </a:txBody>
                      <a:tcPr/>
                    </a:tc>
                    <a:tc>
                      <a:txBody>
                        <a:bodyPr/>
                        <a:lstStyle/>
                        <a:p>
                          <a:pPr algn="ctr"/>
                          <a:r>
                            <a:rPr lang="en-US" dirty="0"/>
                            <a:t>.25</a:t>
                          </a:r>
                        </a:p>
                      </a:txBody>
                      <a:tcPr/>
                    </a:tc>
                    <a:tc>
                      <a:txBody>
                        <a:bodyPr/>
                        <a:lstStyle/>
                        <a:p>
                          <a:pPr algn="ctr"/>
                          <a:r>
                            <a:rPr lang="en-US" dirty="0"/>
                            <a:t>3+7=10</a:t>
                          </a: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0" smtClean="0">
                                        <a:latin typeface="Cambria Math" panose="02040503050406030204" pitchFamily="18" charset="0"/>
                                      </a:rPr>
                                      <m:t>3+7</m:t>
                                    </m:r>
                                  </m:num>
                                  <m:den>
                                    <m:r>
                                      <a:rPr lang="en-US" sz="1800" b="0" i="0" smtClean="0">
                                        <a:latin typeface="Cambria Math" panose="02040503050406030204" pitchFamily="18" charset="0"/>
                                      </a:rPr>
                                      <m:t>28</m:t>
                                    </m:r>
                                  </m:den>
                                </m:f>
                                <m:r>
                                  <a:rPr lang="en-US" sz="1800" b="0" i="1" smtClean="0">
                                    <a:latin typeface="Cambria Math" panose="02040503050406030204" pitchFamily="18" charset="0"/>
                                  </a:rPr>
                                  <m:t>≈ .36</m:t>
                                </m:r>
                              </m:oMath>
                            </m:oMathPara>
                          </a14:m>
                          <a:endParaRPr lang="en-US" dirty="0"/>
                        </a:p>
                      </a:txBody>
                      <a:tcPr/>
                    </a:tc>
                    <a:extLst>
                      <a:ext uri="{0D108BD9-81ED-4DB2-BD59-A6C34878D82A}">
                        <a16:rowId xmlns:a16="http://schemas.microsoft.com/office/drawing/2014/main" val="1430028162"/>
                      </a:ext>
                    </a:extLst>
                  </a:tr>
                  <a:tr h="370840">
                    <a:tc>
                      <a:txBody>
                        <a:bodyPr/>
                        <a:lstStyle/>
                        <a:p>
                          <a:pPr algn="ctr"/>
                          <a:r>
                            <a:rPr lang="en-US" dirty="0"/>
                            <a:t>2</a:t>
                          </a:r>
                        </a:p>
                      </a:txBody>
                      <a:tcPr/>
                    </a:tc>
                    <a:tc>
                      <a:txBody>
                        <a:bodyPr/>
                        <a:lstStyle/>
                        <a:p>
                          <a:pPr algn="ctr"/>
                          <a:r>
                            <a:rPr lang="en-US" dirty="0"/>
                            <a:t>10</a:t>
                          </a:r>
                        </a:p>
                      </a:txBody>
                      <a:tcPr/>
                    </a:tc>
                    <a:tc>
                      <a:txBody>
                        <a:bodyPr/>
                        <a:lstStyle/>
                        <a:p>
                          <a:pPr algn="ctr"/>
                          <a:r>
                            <a:rPr lang="en-US" dirty="0"/>
                            <a:t>.36</a:t>
                          </a:r>
                        </a:p>
                      </a:txBody>
                      <a:tcPr/>
                    </a:tc>
                    <a:tc>
                      <a:txBody>
                        <a:bodyPr/>
                        <a:lstStyle/>
                        <a:p>
                          <a:pPr algn="ctr"/>
                          <a:r>
                            <a:rPr lang="en-US" dirty="0"/>
                            <a:t>20</a:t>
                          </a:r>
                        </a:p>
                      </a:txBody>
                      <a:tcPr/>
                    </a:tc>
                    <a:tc>
                      <a:txBody>
                        <a:bodyPr/>
                        <a:lstStyle/>
                        <a:p>
                          <a:pPr algn="ctr"/>
                          <a:r>
                            <a:rPr lang="en-US" dirty="0"/>
                            <a:t>.71</a:t>
                          </a:r>
                        </a:p>
                      </a:txBody>
                      <a:tcPr/>
                    </a:tc>
                    <a:extLst>
                      <a:ext uri="{0D108BD9-81ED-4DB2-BD59-A6C34878D82A}">
                        <a16:rowId xmlns:a16="http://schemas.microsoft.com/office/drawing/2014/main" val="4013927785"/>
                      </a:ext>
                    </a:extLst>
                  </a:tr>
                  <a:tr h="370840">
                    <a:tc>
                      <a:txBody>
                        <a:bodyPr/>
                        <a:lstStyle/>
                        <a:p>
                          <a:pPr algn="ctr"/>
                          <a:r>
                            <a:rPr lang="en-US" dirty="0"/>
                            <a:t>3</a:t>
                          </a:r>
                        </a:p>
                      </a:txBody>
                      <a:tcPr/>
                    </a:tc>
                    <a:tc>
                      <a:txBody>
                        <a:bodyPr/>
                        <a:lstStyle/>
                        <a:p>
                          <a:pPr algn="ctr"/>
                          <a:r>
                            <a:rPr lang="en-US" dirty="0"/>
                            <a:t>3</a:t>
                          </a:r>
                        </a:p>
                      </a:txBody>
                      <a:tcPr/>
                    </a:tc>
                    <a:tc>
                      <a:txBody>
                        <a:bodyPr/>
                        <a:lstStyle/>
                        <a:p>
                          <a:pPr algn="ctr"/>
                          <a:r>
                            <a:rPr lang="en-US" dirty="0"/>
                            <a:t>.11</a:t>
                          </a:r>
                        </a:p>
                      </a:txBody>
                      <a:tcPr/>
                    </a:tc>
                    <a:tc>
                      <a:txBody>
                        <a:bodyPr/>
                        <a:lstStyle/>
                        <a:p>
                          <a:pPr algn="ctr"/>
                          <a:r>
                            <a:rPr lang="en-US" dirty="0"/>
                            <a:t>23</a:t>
                          </a:r>
                        </a:p>
                      </a:txBody>
                      <a:tcPr/>
                    </a:tc>
                    <a:tc>
                      <a:txBody>
                        <a:bodyPr/>
                        <a:lstStyle/>
                        <a:p>
                          <a:pPr algn="ctr"/>
                          <a:r>
                            <a:rPr lang="en-US" dirty="0"/>
                            <a:t>.82</a:t>
                          </a:r>
                        </a:p>
                      </a:txBody>
                      <a:tcPr/>
                    </a:tc>
                    <a:extLst>
                      <a:ext uri="{0D108BD9-81ED-4DB2-BD59-A6C34878D82A}">
                        <a16:rowId xmlns:a16="http://schemas.microsoft.com/office/drawing/2014/main" val="383349864"/>
                      </a:ext>
                    </a:extLst>
                  </a:tr>
                  <a:tr h="370840">
                    <a:tc>
                      <a:txBody>
                        <a:bodyPr/>
                        <a:lstStyle/>
                        <a:p>
                          <a:pPr algn="ctr"/>
                          <a:r>
                            <a:rPr lang="en-US" dirty="0"/>
                            <a:t>4</a:t>
                          </a:r>
                        </a:p>
                      </a:txBody>
                      <a:tcPr/>
                    </a:tc>
                    <a:tc>
                      <a:txBody>
                        <a:bodyPr/>
                        <a:lstStyle/>
                        <a:p>
                          <a:pPr algn="ctr"/>
                          <a:r>
                            <a:rPr lang="en-US" dirty="0"/>
                            <a:t>4</a:t>
                          </a:r>
                        </a:p>
                      </a:txBody>
                      <a:tcPr/>
                    </a:tc>
                    <a:tc>
                      <a:txBody>
                        <a:bodyPr/>
                        <a:lstStyle/>
                        <a:p>
                          <a:pPr algn="ctr"/>
                          <a:r>
                            <a:rPr lang="en-US" dirty="0"/>
                            <a:t>.14</a:t>
                          </a:r>
                        </a:p>
                      </a:txBody>
                      <a:tcPr/>
                    </a:tc>
                    <a:tc>
                      <a:txBody>
                        <a:bodyPr/>
                        <a:lstStyle/>
                        <a:p>
                          <a:pPr algn="ctr"/>
                          <a:r>
                            <a:rPr lang="en-US" dirty="0"/>
                            <a:t>27</a:t>
                          </a:r>
                        </a:p>
                      </a:txBody>
                      <a:tcPr/>
                    </a:tc>
                    <a:tc>
                      <a:txBody>
                        <a:bodyPr/>
                        <a:lstStyle/>
                        <a:p>
                          <a:pPr algn="ctr"/>
                          <a:r>
                            <a:rPr lang="en-US" dirty="0"/>
                            <a:t>.96</a:t>
                          </a:r>
                        </a:p>
                      </a:txBody>
                      <a:tcPr/>
                    </a:tc>
                    <a:extLst>
                      <a:ext uri="{0D108BD9-81ED-4DB2-BD59-A6C34878D82A}">
                        <a16:rowId xmlns:a16="http://schemas.microsoft.com/office/drawing/2014/main" val="1779970148"/>
                      </a:ext>
                    </a:extLst>
                  </a:tr>
                  <a:tr h="370840">
                    <a:tc>
                      <a:txBody>
                        <a:bodyPr/>
                        <a:lstStyle/>
                        <a:p>
                          <a:pPr algn="ctr"/>
                          <a:r>
                            <a:rPr lang="en-US" dirty="0"/>
                            <a:t>5</a:t>
                          </a:r>
                        </a:p>
                      </a:txBody>
                      <a:tcPr/>
                    </a:tc>
                    <a:tc>
                      <a:txBody>
                        <a:bodyPr/>
                        <a:lstStyle/>
                        <a:p>
                          <a:pPr algn="ctr"/>
                          <a:r>
                            <a:rPr lang="en-US" dirty="0"/>
                            <a:t>0</a:t>
                          </a:r>
                        </a:p>
                      </a:txBody>
                      <a:tcPr/>
                    </a:tc>
                    <a:tc>
                      <a:txBody>
                        <a:bodyPr/>
                        <a:lstStyle/>
                        <a:p>
                          <a:pPr algn="ctr"/>
                          <a:r>
                            <a:rPr lang="en-US" dirty="0"/>
                            <a:t>.00</a:t>
                          </a:r>
                        </a:p>
                      </a:txBody>
                      <a:tcPr/>
                    </a:tc>
                    <a:tc>
                      <a:txBody>
                        <a:bodyPr/>
                        <a:lstStyle/>
                        <a:p>
                          <a:pPr algn="ctr"/>
                          <a:r>
                            <a:rPr lang="en-US" dirty="0"/>
                            <a:t>27</a:t>
                          </a:r>
                        </a:p>
                      </a:txBody>
                      <a:tcPr/>
                    </a:tc>
                    <a:tc>
                      <a:txBody>
                        <a:bodyPr/>
                        <a:lstStyle/>
                        <a:p>
                          <a:pPr algn="ctr"/>
                          <a:r>
                            <a:rPr lang="en-US" dirty="0"/>
                            <a:t>.96</a:t>
                          </a:r>
                        </a:p>
                      </a:txBody>
                      <a:tcPr/>
                    </a:tc>
                    <a:extLst>
                      <a:ext uri="{0D108BD9-81ED-4DB2-BD59-A6C34878D82A}">
                        <a16:rowId xmlns:a16="http://schemas.microsoft.com/office/drawing/2014/main" val="1626151080"/>
                      </a:ext>
                    </a:extLst>
                  </a:tr>
                  <a:tr h="370840">
                    <a:tc>
                      <a:txBody>
                        <a:bodyPr/>
                        <a:lstStyle/>
                        <a:p>
                          <a:pPr algn="ctr"/>
                          <a:r>
                            <a:rPr lang="en-US" dirty="0"/>
                            <a:t>6</a:t>
                          </a:r>
                        </a:p>
                      </a:txBody>
                      <a:tcPr/>
                    </a:tc>
                    <a:tc>
                      <a:txBody>
                        <a:bodyPr/>
                        <a:lstStyle/>
                        <a:p>
                          <a:pPr algn="ctr"/>
                          <a:r>
                            <a:rPr lang="en-US" dirty="0"/>
                            <a:t>1</a:t>
                          </a:r>
                        </a:p>
                      </a:txBody>
                      <a:tcPr/>
                    </a:tc>
                    <a:tc>
                      <a:txBody>
                        <a:bodyPr/>
                        <a:lstStyle/>
                        <a:p>
                          <a:pPr algn="ctr"/>
                          <a:r>
                            <a:rPr lang="en-US" dirty="0"/>
                            <a:t>.04</a:t>
                          </a:r>
                        </a:p>
                      </a:txBody>
                      <a:tcPr/>
                    </a:tc>
                    <a:tc>
                      <a:txBody>
                        <a:bodyPr/>
                        <a:lstStyle/>
                        <a:p>
                          <a:pPr algn="ctr"/>
                          <a:r>
                            <a:rPr lang="en-US" dirty="0"/>
                            <a:t>28</a:t>
                          </a:r>
                        </a:p>
                      </a:txBody>
                      <a:tcPr/>
                    </a:tc>
                    <a:tc>
                      <a:txBody>
                        <a:bodyPr/>
                        <a:lstStyle/>
                        <a:p>
                          <a:pPr algn="ctr"/>
                          <a:r>
                            <a:rPr lang="en-US" dirty="0"/>
                            <a:t>1.00</a:t>
                          </a:r>
                        </a:p>
                      </a:txBody>
                      <a:tcPr/>
                    </a:tc>
                    <a:extLst>
                      <a:ext uri="{0D108BD9-81ED-4DB2-BD59-A6C34878D82A}">
                        <a16:rowId xmlns:a16="http://schemas.microsoft.com/office/drawing/2014/main" val="2901986716"/>
                      </a:ext>
                    </a:extLst>
                  </a:tr>
                  <a:tr h="370840">
                    <a:tc>
                      <a:txBody>
                        <a:bodyPr/>
                        <a:lstStyle/>
                        <a:p>
                          <a:pPr algn="ctr"/>
                          <a:r>
                            <a:rPr lang="en-US" dirty="0"/>
                            <a:t>Total</a:t>
                          </a:r>
                        </a:p>
                      </a:txBody>
                      <a:tcPr/>
                    </a:tc>
                    <a:tc>
                      <a:txBody>
                        <a:bodyPr/>
                        <a:lstStyle/>
                        <a:p>
                          <a:pPr algn="ctr"/>
                          <a:r>
                            <a:rPr lang="en-US" dirty="0"/>
                            <a:t>28</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431764923"/>
                      </a:ext>
                    </a:extLst>
                  </a:tr>
                </a:tbl>
              </a:graphicData>
            </a:graphic>
          </p:graphicFrame>
        </mc:Choice>
        <mc:Fallback xmlns="">
          <p:graphicFrame>
            <p:nvGraphicFramePr>
              <p:cNvPr id="6" name="Table 5">
                <a:extLst>
                  <a:ext uri="{FF2B5EF4-FFF2-40B4-BE49-F238E27FC236}">
                    <a16:creationId xmlns:a16="http://schemas.microsoft.com/office/drawing/2014/main" id="{E86E36CA-6DC3-4C18-BCDC-E7F06CDCBCED}"/>
                  </a:ext>
                </a:extLst>
              </p:cNvPr>
              <p:cNvGraphicFramePr>
                <a:graphicFrameLocks noGrp="1"/>
              </p:cNvGraphicFramePr>
              <p:nvPr>
                <p:extLst>
                  <p:ext uri="{D42A27DB-BD31-4B8C-83A1-F6EECF244321}">
                    <p14:modId xmlns:p14="http://schemas.microsoft.com/office/powerpoint/2010/main" val="203770360"/>
                  </p:ext>
                </p:extLst>
              </p:nvPr>
            </p:nvGraphicFramePr>
            <p:xfrm>
              <a:off x="885900" y="2118026"/>
              <a:ext cx="7372200" cy="4021519"/>
            </p:xfrm>
            <a:graphic>
              <a:graphicData uri="http://schemas.openxmlformats.org/drawingml/2006/table">
                <a:tbl>
                  <a:tblPr firstRow="1" bandRow="1">
                    <a:tableStyleId>{5C22544A-7EE6-4342-B048-85BDC9FD1C3A}</a:tableStyleId>
                  </a:tblPr>
                  <a:tblGrid>
                    <a:gridCol w="1474440">
                      <a:extLst>
                        <a:ext uri="{9D8B030D-6E8A-4147-A177-3AD203B41FA5}">
                          <a16:colId xmlns:a16="http://schemas.microsoft.com/office/drawing/2014/main" val="1710971181"/>
                        </a:ext>
                      </a:extLst>
                    </a:gridCol>
                    <a:gridCol w="1474440">
                      <a:extLst>
                        <a:ext uri="{9D8B030D-6E8A-4147-A177-3AD203B41FA5}">
                          <a16:colId xmlns:a16="http://schemas.microsoft.com/office/drawing/2014/main" val="2582331306"/>
                        </a:ext>
                      </a:extLst>
                    </a:gridCol>
                    <a:gridCol w="1474440">
                      <a:extLst>
                        <a:ext uri="{9D8B030D-6E8A-4147-A177-3AD203B41FA5}">
                          <a16:colId xmlns:a16="http://schemas.microsoft.com/office/drawing/2014/main" val="2109481344"/>
                        </a:ext>
                      </a:extLst>
                    </a:gridCol>
                    <a:gridCol w="1474440">
                      <a:extLst>
                        <a:ext uri="{9D8B030D-6E8A-4147-A177-3AD203B41FA5}">
                          <a16:colId xmlns:a16="http://schemas.microsoft.com/office/drawing/2014/main" val="46042616"/>
                        </a:ext>
                      </a:extLst>
                    </a:gridCol>
                    <a:gridCol w="1474440">
                      <a:extLst>
                        <a:ext uri="{9D8B030D-6E8A-4147-A177-3AD203B41FA5}">
                          <a16:colId xmlns:a16="http://schemas.microsoft.com/office/drawing/2014/main" val="3008007408"/>
                        </a:ext>
                      </a:extLst>
                    </a:gridCol>
                  </a:tblGrid>
                  <a:tr h="640080">
                    <a:tc>
                      <a:txBody>
                        <a:bodyPr/>
                        <a:lstStyle/>
                        <a:p>
                          <a:pPr algn="ctr"/>
                          <a:r>
                            <a:rPr lang="en-US" altLang="zh-CN" dirty="0"/>
                            <a:t>No. of  siblings</a:t>
                          </a:r>
                          <a:endParaRPr lang="en-US" dirty="0"/>
                        </a:p>
                      </a:txBody>
                      <a:tcPr/>
                    </a:tc>
                    <a:tc>
                      <a:txBody>
                        <a:bodyPr/>
                        <a:lstStyle/>
                        <a:p>
                          <a:pPr algn="ctr"/>
                          <a:r>
                            <a:rPr lang="en-US" dirty="0"/>
                            <a:t>Frequency</a:t>
                          </a:r>
                        </a:p>
                      </a:txBody>
                      <a:tcPr/>
                    </a:tc>
                    <a:tc>
                      <a:txBody>
                        <a:bodyPr/>
                        <a:lstStyle/>
                        <a:p>
                          <a:pPr algn="ctr"/>
                          <a:r>
                            <a:rPr lang="en-US" dirty="0"/>
                            <a:t>Probability</a:t>
                          </a:r>
                        </a:p>
                      </a:txBody>
                      <a:tcPr/>
                    </a:tc>
                    <a:tc>
                      <a:txBody>
                        <a:bodyPr/>
                        <a:lstStyle/>
                        <a:p>
                          <a:pPr algn="ctr"/>
                          <a:r>
                            <a:rPr lang="en-US" dirty="0"/>
                            <a:t>Cumulative frequency</a:t>
                          </a:r>
                        </a:p>
                      </a:txBody>
                      <a:tcPr/>
                    </a:tc>
                    <a:tc>
                      <a:txBody>
                        <a:bodyPr/>
                        <a:lstStyle/>
                        <a:p>
                          <a:pPr algn="ctr"/>
                          <a:r>
                            <a:rPr lang="en-US" dirty="0"/>
                            <a:t>Cumulative probability</a:t>
                          </a:r>
                        </a:p>
                      </a:txBody>
                      <a:tcPr/>
                    </a:tc>
                    <a:extLst>
                      <a:ext uri="{0D108BD9-81ED-4DB2-BD59-A6C34878D82A}">
                        <a16:rowId xmlns:a16="http://schemas.microsoft.com/office/drawing/2014/main" val="3708018856"/>
                      </a:ext>
                    </a:extLst>
                  </a:tr>
                  <a:tr h="549593">
                    <a:tc>
                      <a:txBody>
                        <a:bodyPr/>
                        <a:lstStyle/>
                        <a:p>
                          <a:pPr algn="ctr"/>
                          <a:r>
                            <a:rPr lang="en-US" dirty="0"/>
                            <a:t>0</a:t>
                          </a:r>
                        </a:p>
                      </a:txBody>
                      <a:tcPr/>
                    </a:tc>
                    <a:tc>
                      <a:txBody>
                        <a:bodyPr/>
                        <a:lstStyle/>
                        <a:p>
                          <a:pPr algn="ctr"/>
                          <a:r>
                            <a:rPr lang="en-US" dirty="0"/>
                            <a:t>3</a:t>
                          </a:r>
                        </a:p>
                      </a:txBody>
                      <a:tcPr/>
                    </a:tc>
                    <a:tc>
                      <a:txBody>
                        <a:bodyPr/>
                        <a:lstStyle/>
                        <a:p>
                          <a:endParaRPr lang="en-US"/>
                        </a:p>
                      </a:txBody>
                      <a:tcPr>
                        <a:blipFill>
                          <a:blip r:embed="rId3"/>
                          <a:stretch>
                            <a:fillRect l="-200413" t="-120879" r="-201653" b="-526374"/>
                          </a:stretch>
                        </a:blipFill>
                      </a:tcPr>
                    </a:tc>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1588447072"/>
                      </a:ext>
                    </a:extLst>
                  </a:tr>
                  <a:tr h="606806">
                    <a:tc>
                      <a:txBody>
                        <a:bodyPr/>
                        <a:lstStyle/>
                        <a:p>
                          <a:pPr algn="ctr"/>
                          <a:r>
                            <a:rPr lang="en-US" dirty="0"/>
                            <a:t>1</a:t>
                          </a:r>
                        </a:p>
                      </a:txBody>
                      <a:tcPr/>
                    </a:tc>
                    <a:tc>
                      <a:txBody>
                        <a:bodyPr/>
                        <a:lstStyle/>
                        <a:p>
                          <a:pPr algn="ctr"/>
                          <a:r>
                            <a:rPr lang="en-US" dirty="0"/>
                            <a:t>7</a:t>
                          </a:r>
                        </a:p>
                      </a:txBody>
                      <a:tcPr/>
                    </a:tc>
                    <a:tc>
                      <a:txBody>
                        <a:bodyPr/>
                        <a:lstStyle/>
                        <a:p>
                          <a:pPr algn="ctr"/>
                          <a:r>
                            <a:rPr lang="en-US" dirty="0"/>
                            <a:t>.25</a:t>
                          </a:r>
                        </a:p>
                      </a:txBody>
                      <a:tcPr/>
                    </a:tc>
                    <a:tc>
                      <a:txBody>
                        <a:bodyPr/>
                        <a:lstStyle/>
                        <a:p>
                          <a:pPr algn="ctr"/>
                          <a:r>
                            <a:rPr lang="en-US" dirty="0"/>
                            <a:t>3+7=10</a:t>
                          </a:r>
                        </a:p>
                      </a:txBody>
                      <a:tcPr/>
                    </a:tc>
                    <a:tc>
                      <a:txBody>
                        <a:bodyPr/>
                        <a:lstStyle/>
                        <a:p>
                          <a:endParaRPr lang="en-US"/>
                        </a:p>
                      </a:txBody>
                      <a:tcPr>
                        <a:blipFill>
                          <a:blip r:embed="rId3"/>
                          <a:stretch>
                            <a:fillRect l="-400413" t="-203030" r="-1653" b="-383838"/>
                          </a:stretch>
                        </a:blipFill>
                      </a:tcPr>
                    </a:tc>
                    <a:extLst>
                      <a:ext uri="{0D108BD9-81ED-4DB2-BD59-A6C34878D82A}">
                        <a16:rowId xmlns:a16="http://schemas.microsoft.com/office/drawing/2014/main" val="1430028162"/>
                      </a:ext>
                    </a:extLst>
                  </a:tr>
                  <a:tr h="370840">
                    <a:tc>
                      <a:txBody>
                        <a:bodyPr/>
                        <a:lstStyle/>
                        <a:p>
                          <a:pPr algn="ctr"/>
                          <a:r>
                            <a:rPr lang="en-US" dirty="0"/>
                            <a:t>2</a:t>
                          </a:r>
                        </a:p>
                      </a:txBody>
                      <a:tcPr/>
                    </a:tc>
                    <a:tc>
                      <a:txBody>
                        <a:bodyPr/>
                        <a:lstStyle/>
                        <a:p>
                          <a:pPr algn="ctr"/>
                          <a:r>
                            <a:rPr lang="en-US" dirty="0"/>
                            <a:t>10</a:t>
                          </a:r>
                        </a:p>
                      </a:txBody>
                      <a:tcPr/>
                    </a:tc>
                    <a:tc>
                      <a:txBody>
                        <a:bodyPr/>
                        <a:lstStyle/>
                        <a:p>
                          <a:pPr algn="ctr"/>
                          <a:r>
                            <a:rPr lang="en-US" dirty="0"/>
                            <a:t>.36</a:t>
                          </a:r>
                        </a:p>
                      </a:txBody>
                      <a:tcPr/>
                    </a:tc>
                    <a:tc>
                      <a:txBody>
                        <a:bodyPr/>
                        <a:lstStyle/>
                        <a:p>
                          <a:pPr algn="ctr"/>
                          <a:r>
                            <a:rPr lang="en-US" dirty="0"/>
                            <a:t>20</a:t>
                          </a:r>
                        </a:p>
                      </a:txBody>
                      <a:tcPr/>
                    </a:tc>
                    <a:tc>
                      <a:txBody>
                        <a:bodyPr/>
                        <a:lstStyle/>
                        <a:p>
                          <a:pPr algn="ctr"/>
                          <a:r>
                            <a:rPr lang="en-US" dirty="0"/>
                            <a:t>.71</a:t>
                          </a:r>
                        </a:p>
                      </a:txBody>
                      <a:tcPr/>
                    </a:tc>
                    <a:extLst>
                      <a:ext uri="{0D108BD9-81ED-4DB2-BD59-A6C34878D82A}">
                        <a16:rowId xmlns:a16="http://schemas.microsoft.com/office/drawing/2014/main" val="4013927785"/>
                      </a:ext>
                    </a:extLst>
                  </a:tr>
                  <a:tr h="370840">
                    <a:tc>
                      <a:txBody>
                        <a:bodyPr/>
                        <a:lstStyle/>
                        <a:p>
                          <a:pPr algn="ctr"/>
                          <a:r>
                            <a:rPr lang="en-US" dirty="0"/>
                            <a:t>3</a:t>
                          </a:r>
                        </a:p>
                      </a:txBody>
                      <a:tcPr/>
                    </a:tc>
                    <a:tc>
                      <a:txBody>
                        <a:bodyPr/>
                        <a:lstStyle/>
                        <a:p>
                          <a:pPr algn="ctr"/>
                          <a:r>
                            <a:rPr lang="en-US" dirty="0"/>
                            <a:t>3</a:t>
                          </a:r>
                        </a:p>
                      </a:txBody>
                      <a:tcPr/>
                    </a:tc>
                    <a:tc>
                      <a:txBody>
                        <a:bodyPr/>
                        <a:lstStyle/>
                        <a:p>
                          <a:pPr algn="ctr"/>
                          <a:r>
                            <a:rPr lang="en-US" dirty="0"/>
                            <a:t>.11</a:t>
                          </a:r>
                        </a:p>
                      </a:txBody>
                      <a:tcPr/>
                    </a:tc>
                    <a:tc>
                      <a:txBody>
                        <a:bodyPr/>
                        <a:lstStyle/>
                        <a:p>
                          <a:pPr algn="ctr"/>
                          <a:r>
                            <a:rPr lang="en-US" dirty="0"/>
                            <a:t>23</a:t>
                          </a:r>
                        </a:p>
                      </a:txBody>
                      <a:tcPr/>
                    </a:tc>
                    <a:tc>
                      <a:txBody>
                        <a:bodyPr/>
                        <a:lstStyle/>
                        <a:p>
                          <a:pPr algn="ctr"/>
                          <a:r>
                            <a:rPr lang="en-US" dirty="0"/>
                            <a:t>.82</a:t>
                          </a:r>
                        </a:p>
                      </a:txBody>
                      <a:tcPr/>
                    </a:tc>
                    <a:extLst>
                      <a:ext uri="{0D108BD9-81ED-4DB2-BD59-A6C34878D82A}">
                        <a16:rowId xmlns:a16="http://schemas.microsoft.com/office/drawing/2014/main" val="383349864"/>
                      </a:ext>
                    </a:extLst>
                  </a:tr>
                  <a:tr h="370840">
                    <a:tc>
                      <a:txBody>
                        <a:bodyPr/>
                        <a:lstStyle/>
                        <a:p>
                          <a:pPr algn="ctr"/>
                          <a:r>
                            <a:rPr lang="en-US" dirty="0"/>
                            <a:t>4</a:t>
                          </a:r>
                        </a:p>
                      </a:txBody>
                      <a:tcPr/>
                    </a:tc>
                    <a:tc>
                      <a:txBody>
                        <a:bodyPr/>
                        <a:lstStyle/>
                        <a:p>
                          <a:pPr algn="ctr"/>
                          <a:r>
                            <a:rPr lang="en-US" dirty="0"/>
                            <a:t>4</a:t>
                          </a:r>
                        </a:p>
                      </a:txBody>
                      <a:tcPr/>
                    </a:tc>
                    <a:tc>
                      <a:txBody>
                        <a:bodyPr/>
                        <a:lstStyle/>
                        <a:p>
                          <a:pPr algn="ctr"/>
                          <a:r>
                            <a:rPr lang="en-US" dirty="0"/>
                            <a:t>.14</a:t>
                          </a:r>
                        </a:p>
                      </a:txBody>
                      <a:tcPr/>
                    </a:tc>
                    <a:tc>
                      <a:txBody>
                        <a:bodyPr/>
                        <a:lstStyle/>
                        <a:p>
                          <a:pPr algn="ctr"/>
                          <a:r>
                            <a:rPr lang="en-US" dirty="0"/>
                            <a:t>27</a:t>
                          </a:r>
                        </a:p>
                      </a:txBody>
                      <a:tcPr/>
                    </a:tc>
                    <a:tc>
                      <a:txBody>
                        <a:bodyPr/>
                        <a:lstStyle/>
                        <a:p>
                          <a:pPr algn="ctr"/>
                          <a:r>
                            <a:rPr lang="en-US" dirty="0"/>
                            <a:t>.96</a:t>
                          </a:r>
                        </a:p>
                      </a:txBody>
                      <a:tcPr/>
                    </a:tc>
                    <a:extLst>
                      <a:ext uri="{0D108BD9-81ED-4DB2-BD59-A6C34878D82A}">
                        <a16:rowId xmlns:a16="http://schemas.microsoft.com/office/drawing/2014/main" val="1779970148"/>
                      </a:ext>
                    </a:extLst>
                  </a:tr>
                  <a:tr h="370840">
                    <a:tc>
                      <a:txBody>
                        <a:bodyPr/>
                        <a:lstStyle/>
                        <a:p>
                          <a:pPr algn="ctr"/>
                          <a:r>
                            <a:rPr lang="en-US" dirty="0"/>
                            <a:t>5</a:t>
                          </a:r>
                        </a:p>
                      </a:txBody>
                      <a:tcPr/>
                    </a:tc>
                    <a:tc>
                      <a:txBody>
                        <a:bodyPr/>
                        <a:lstStyle/>
                        <a:p>
                          <a:pPr algn="ctr"/>
                          <a:r>
                            <a:rPr lang="en-US" dirty="0"/>
                            <a:t>0</a:t>
                          </a:r>
                        </a:p>
                      </a:txBody>
                      <a:tcPr/>
                    </a:tc>
                    <a:tc>
                      <a:txBody>
                        <a:bodyPr/>
                        <a:lstStyle/>
                        <a:p>
                          <a:pPr algn="ctr"/>
                          <a:r>
                            <a:rPr lang="en-US" dirty="0"/>
                            <a:t>.00</a:t>
                          </a:r>
                        </a:p>
                      </a:txBody>
                      <a:tcPr/>
                    </a:tc>
                    <a:tc>
                      <a:txBody>
                        <a:bodyPr/>
                        <a:lstStyle/>
                        <a:p>
                          <a:pPr algn="ctr"/>
                          <a:r>
                            <a:rPr lang="en-US" dirty="0"/>
                            <a:t>27</a:t>
                          </a:r>
                        </a:p>
                      </a:txBody>
                      <a:tcPr/>
                    </a:tc>
                    <a:tc>
                      <a:txBody>
                        <a:bodyPr/>
                        <a:lstStyle/>
                        <a:p>
                          <a:pPr algn="ctr"/>
                          <a:r>
                            <a:rPr lang="en-US" dirty="0"/>
                            <a:t>.96</a:t>
                          </a:r>
                        </a:p>
                      </a:txBody>
                      <a:tcPr/>
                    </a:tc>
                    <a:extLst>
                      <a:ext uri="{0D108BD9-81ED-4DB2-BD59-A6C34878D82A}">
                        <a16:rowId xmlns:a16="http://schemas.microsoft.com/office/drawing/2014/main" val="1626151080"/>
                      </a:ext>
                    </a:extLst>
                  </a:tr>
                  <a:tr h="370840">
                    <a:tc>
                      <a:txBody>
                        <a:bodyPr/>
                        <a:lstStyle/>
                        <a:p>
                          <a:pPr algn="ctr"/>
                          <a:r>
                            <a:rPr lang="en-US" dirty="0"/>
                            <a:t>6</a:t>
                          </a:r>
                        </a:p>
                      </a:txBody>
                      <a:tcPr/>
                    </a:tc>
                    <a:tc>
                      <a:txBody>
                        <a:bodyPr/>
                        <a:lstStyle/>
                        <a:p>
                          <a:pPr algn="ctr"/>
                          <a:r>
                            <a:rPr lang="en-US" dirty="0"/>
                            <a:t>1</a:t>
                          </a:r>
                        </a:p>
                      </a:txBody>
                      <a:tcPr/>
                    </a:tc>
                    <a:tc>
                      <a:txBody>
                        <a:bodyPr/>
                        <a:lstStyle/>
                        <a:p>
                          <a:pPr algn="ctr"/>
                          <a:r>
                            <a:rPr lang="en-US" dirty="0"/>
                            <a:t>.04</a:t>
                          </a:r>
                        </a:p>
                      </a:txBody>
                      <a:tcPr/>
                    </a:tc>
                    <a:tc>
                      <a:txBody>
                        <a:bodyPr/>
                        <a:lstStyle/>
                        <a:p>
                          <a:pPr algn="ctr"/>
                          <a:r>
                            <a:rPr lang="en-US" dirty="0"/>
                            <a:t>28</a:t>
                          </a:r>
                        </a:p>
                      </a:txBody>
                      <a:tcPr/>
                    </a:tc>
                    <a:tc>
                      <a:txBody>
                        <a:bodyPr/>
                        <a:lstStyle/>
                        <a:p>
                          <a:pPr algn="ctr"/>
                          <a:r>
                            <a:rPr lang="en-US" dirty="0"/>
                            <a:t>1.00</a:t>
                          </a:r>
                        </a:p>
                      </a:txBody>
                      <a:tcPr/>
                    </a:tc>
                    <a:extLst>
                      <a:ext uri="{0D108BD9-81ED-4DB2-BD59-A6C34878D82A}">
                        <a16:rowId xmlns:a16="http://schemas.microsoft.com/office/drawing/2014/main" val="2901986716"/>
                      </a:ext>
                    </a:extLst>
                  </a:tr>
                  <a:tr h="370840">
                    <a:tc>
                      <a:txBody>
                        <a:bodyPr/>
                        <a:lstStyle/>
                        <a:p>
                          <a:pPr algn="ctr"/>
                          <a:r>
                            <a:rPr lang="en-US" dirty="0"/>
                            <a:t>Total</a:t>
                          </a:r>
                        </a:p>
                      </a:txBody>
                      <a:tcPr/>
                    </a:tc>
                    <a:tc>
                      <a:txBody>
                        <a:bodyPr/>
                        <a:lstStyle/>
                        <a:p>
                          <a:pPr algn="ctr"/>
                          <a:r>
                            <a:rPr lang="en-US" dirty="0"/>
                            <a:t>28</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431764923"/>
                      </a:ext>
                    </a:extLst>
                  </a:tr>
                </a:tbl>
              </a:graphicData>
            </a:graphic>
          </p:graphicFrame>
        </mc:Fallback>
      </mc:AlternateContent>
    </p:spTree>
    <p:extLst>
      <p:ext uri="{BB962C8B-B14F-4D97-AF65-F5344CB8AC3E}">
        <p14:creationId xmlns:p14="http://schemas.microsoft.com/office/powerpoint/2010/main" val="298687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Functions</a:t>
            </a:r>
          </a:p>
        </p:txBody>
      </p:sp>
      <p:sp>
        <p:nvSpPr>
          <p:cNvPr id="3" name="Content Placeholder 2"/>
          <p:cNvSpPr>
            <a:spLocks noGrp="1"/>
          </p:cNvSpPr>
          <p:nvPr>
            <p:ph idx="1"/>
          </p:nvPr>
        </p:nvSpPr>
        <p:spPr/>
        <p:txBody>
          <a:bodyPr>
            <a:normAutofit/>
          </a:bodyPr>
          <a:lstStyle/>
          <a:p>
            <a:r>
              <a:rPr lang="en-US" dirty="0"/>
              <a:t>A function that models the probability (</a:t>
            </a:r>
            <a:r>
              <a:rPr lang="en-US" i="1" dirty="0"/>
              <a:t>f</a:t>
            </a:r>
            <a:r>
              <a:rPr lang="en-US" dirty="0"/>
              <a:t>) as a function of value x </a:t>
            </a:r>
          </a:p>
          <a:p>
            <a:pPr lvl="1"/>
            <a:r>
              <a:rPr lang="en-US" dirty="0"/>
              <a:t>A distribution graph could be drawn based on the function, with value x on the x-axis and probability on the y-axis.</a:t>
            </a:r>
          </a:p>
          <a:p>
            <a:pPr lvl="1"/>
            <a:r>
              <a:rPr lang="en-US" dirty="0">
                <a:latin typeface="Calibri" charset="0"/>
              </a:rPr>
              <a:t>For discrete variables, the distribution function is usually called the probability mass function (PMF). </a:t>
            </a:r>
          </a:p>
          <a:p>
            <a:pPr lvl="1"/>
            <a:r>
              <a:rPr lang="en-US" dirty="0">
                <a:latin typeface="Calibri" charset="0"/>
              </a:rPr>
              <a:t>For continuous variables, the distribution function is usually called the probability density function (PDF).</a:t>
            </a:r>
          </a:p>
        </p:txBody>
      </p:sp>
    </p:spTree>
    <p:extLst>
      <p:ext uri="{BB962C8B-B14F-4D97-AF65-F5344CB8AC3E}">
        <p14:creationId xmlns:p14="http://schemas.microsoft.com/office/powerpoint/2010/main" val="1351440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Cumulative Distribution Functions</a:t>
            </a:r>
          </a:p>
        </p:txBody>
      </p:sp>
      <p:sp>
        <p:nvSpPr>
          <p:cNvPr id="3" name="Content Placeholder 2"/>
          <p:cNvSpPr>
            <a:spLocks noGrp="1"/>
          </p:cNvSpPr>
          <p:nvPr>
            <p:ph idx="1"/>
          </p:nvPr>
        </p:nvSpPr>
        <p:spPr/>
        <p:txBody>
          <a:bodyPr>
            <a:normAutofit/>
          </a:bodyPr>
          <a:lstStyle/>
          <a:p>
            <a:r>
              <a:rPr lang="en-US" dirty="0"/>
              <a:t>A function that models the cumulative probability </a:t>
            </a:r>
            <a:r>
              <a:rPr lang="en-US" i="1" dirty="0"/>
              <a:t>(F)</a:t>
            </a:r>
            <a:r>
              <a:rPr lang="en-US" dirty="0"/>
              <a:t> as a function of value x </a:t>
            </a:r>
          </a:p>
          <a:p>
            <a:pPr lvl="1"/>
            <a:r>
              <a:rPr lang="en-US" dirty="0"/>
              <a:t>A distribution graph could be drawn based on the function, with value x on the x-axis and cumulative probability on the y-axis.</a:t>
            </a:r>
          </a:p>
          <a:p>
            <a:pPr lvl="1"/>
            <a:endParaRPr lang="en-US" dirty="0">
              <a:latin typeface="Calibri" charset="0"/>
            </a:endParaRPr>
          </a:p>
          <a:p>
            <a:endParaRPr lang="en-US" dirty="0"/>
          </a:p>
        </p:txBody>
      </p:sp>
    </p:spTree>
    <p:extLst>
      <p:ext uri="{BB962C8B-B14F-4D97-AF65-F5344CB8AC3E}">
        <p14:creationId xmlns:p14="http://schemas.microsoft.com/office/powerpoint/2010/main" val="1178841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Why is good statistics beneficial?</a:t>
            </a:r>
          </a:p>
        </p:txBody>
      </p:sp>
      <p:sp>
        <p:nvSpPr>
          <p:cNvPr id="10" name="内容占位符 9"/>
          <p:cNvSpPr>
            <a:spLocks noGrp="1"/>
          </p:cNvSpPr>
          <p:nvPr>
            <p:ph idx="1"/>
          </p:nvPr>
        </p:nvSpPr>
        <p:spPr/>
        <p:txBody>
          <a:bodyPr/>
          <a:lstStyle/>
          <a:p>
            <a:pPr algn="l"/>
            <a:r>
              <a:rPr lang="en-US" altLang="zh-CN" dirty="0"/>
              <a:t>Let’s get back to the exerts from recent news: </a:t>
            </a:r>
          </a:p>
        </p:txBody>
      </p:sp>
      <p:graphicFrame>
        <p:nvGraphicFramePr>
          <p:cNvPr id="13" name="图示 12"/>
          <p:cNvGraphicFramePr/>
          <p:nvPr>
            <p:extLst>
              <p:ext uri="{D42A27DB-BD31-4B8C-83A1-F6EECF244321}">
                <p14:modId xmlns:p14="http://schemas.microsoft.com/office/powerpoint/2010/main" val="3712211617"/>
              </p:ext>
            </p:extLst>
          </p:nvPr>
        </p:nvGraphicFramePr>
        <p:xfrm>
          <a:off x="931653" y="1676400"/>
          <a:ext cx="7315200" cy="36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圆角矩形标注 13"/>
          <p:cNvSpPr/>
          <p:nvPr/>
        </p:nvSpPr>
        <p:spPr>
          <a:xfrm>
            <a:off x="2895600" y="4847215"/>
            <a:ext cx="2895600" cy="1447800"/>
          </a:xfrm>
          <a:prstGeom prst="wedgeRoundRectCallout">
            <a:avLst>
              <a:gd name="adj1" fmla="val 6123"/>
              <a:gd name="adj2" fmla="val -70993"/>
              <a:gd name="adj3" fmla="val 16667"/>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2700000" scaled="1"/>
            <a:tileRect/>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a:solidFill>
                  <a:schemeClr val="tx1"/>
                </a:solidFill>
              </a:rPr>
              <a:t>Are these judgments trustworthy? </a:t>
            </a:r>
            <a:endParaRPr lang="zh-CN" altLang="en-US" sz="2400" dirty="0">
              <a:solidFill>
                <a:schemeClr val="tx1"/>
              </a:solidFill>
            </a:endParaRPr>
          </a:p>
        </p:txBody>
      </p:sp>
      <p:sp>
        <p:nvSpPr>
          <p:cNvPr id="15" name="圆角矩形 14"/>
          <p:cNvSpPr/>
          <p:nvPr/>
        </p:nvSpPr>
        <p:spPr>
          <a:xfrm>
            <a:off x="855453" y="4847214"/>
            <a:ext cx="7467600" cy="1768903"/>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b="1" dirty="0">
                <a:solidFill>
                  <a:schemeClr val="tx1"/>
                </a:solidFill>
              </a:rPr>
              <a:t>Pay attention to the base rate! </a:t>
            </a:r>
          </a:p>
          <a:p>
            <a:r>
              <a:rPr lang="en-US" altLang="zh-CN" sz="2400" dirty="0">
                <a:solidFill>
                  <a:schemeClr val="tx1"/>
                </a:solidFill>
              </a:rPr>
              <a:t>If you know that the Country A’s GDP amounts to $17 trillion in 2018, whereas at the same period Country B’s GDP amounts to $10 trillion, what would you say? </a:t>
            </a:r>
            <a:endParaRPr lang="zh-CN" altLang="en-US" sz="2400" dirty="0">
              <a:solidFill>
                <a:schemeClr val="tx1"/>
              </a:solidFill>
            </a:endParaRPr>
          </a:p>
        </p:txBody>
      </p:sp>
    </p:spTree>
    <p:extLst>
      <p:ext uri="{BB962C8B-B14F-4D97-AF65-F5344CB8AC3E}">
        <p14:creationId xmlns:p14="http://schemas.microsoft.com/office/powerpoint/2010/main" val="7230865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Distribution Functions</a:t>
            </a:r>
          </a:p>
        </p:txBody>
      </p:sp>
      <p:sp>
        <p:nvSpPr>
          <p:cNvPr id="3" name="Content Placeholder 2"/>
          <p:cNvSpPr>
            <a:spLocks noGrp="1"/>
          </p:cNvSpPr>
          <p:nvPr>
            <p:ph idx="1"/>
          </p:nvPr>
        </p:nvSpPr>
        <p:spPr/>
        <p:txBody>
          <a:bodyPr>
            <a:normAutofit/>
          </a:bodyPr>
          <a:lstStyle/>
          <a:p>
            <a:r>
              <a:rPr lang="en-US" dirty="0"/>
              <a:t>When x is a discrete variable</a:t>
            </a:r>
          </a:p>
          <a:p>
            <a:pPr lvl="1"/>
            <a:r>
              <a:rPr lang="en-US" dirty="0"/>
              <a:t>Binomial distribution</a:t>
            </a:r>
          </a:p>
          <a:p>
            <a:pPr lvl="1"/>
            <a:r>
              <a:rPr lang="en-US" dirty="0"/>
              <a:t>Poisson distribution</a:t>
            </a:r>
          </a:p>
          <a:p>
            <a:r>
              <a:rPr lang="en-US" dirty="0"/>
              <a:t>When x is a continuous variable</a:t>
            </a:r>
          </a:p>
          <a:p>
            <a:pPr lvl="1"/>
            <a:r>
              <a:rPr lang="en-US" dirty="0"/>
              <a:t>Normal (</a:t>
            </a:r>
            <a:r>
              <a:rPr lang="en-US" i="1" dirty="0"/>
              <a:t>z</a:t>
            </a:r>
            <a:r>
              <a:rPr lang="en-US" dirty="0"/>
              <a:t>) distribution</a:t>
            </a:r>
          </a:p>
          <a:p>
            <a:pPr lvl="1"/>
            <a:r>
              <a:rPr lang="en-US" dirty="0"/>
              <a:t>Student (</a:t>
            </a:r>
            <a:r>
              <a:rPr lang="en-US" i="1" dirty="0"/>
              <a:t>t</a:t>
            </a:r>
            <a:r>
              <a:rPr lang="en-US" dirty="0"/>
              <a:t>) distribution</a:t>
            </a:r>
          </a:p>
          <a:p>
            <a:pPr lvl="2"/>
            <a:r>
              <a:rPr lang="en-US" dirty="0"/>
              <a:t>More details when we get to t-test. </a:t>
            </a:r>
          </a:p>
          <a:p>
            <a:endParaRPr lang="en-US" dirty="0"/>
          </a:p>
        </p:txBody>
      </p:sp>
    </p:spTree>
    <p:extLst>
      <p:ext uri="{BB962C8B-B14F-4D97-AF65-F5344CB8AC3E}">
        <p14:creationId xmlns:p14="http://schemas.microsoft.com/office/powerpoint/2010/main" val="2596518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sp>
        <p:nvSpPr>
          <p:cNvPr id="3" name="Content Placeholder 2"/>
          <p:cNvSpPr>
            <a:spLocks noGrp="1"/>
          </p:cNvSpPr>
          <p:nvPr>
            <p:ph idx="1"/>
          </p:nvPr>
        </p:nvSpPr>
        <p:spPr>
          <a:xfrm>
            <a:off x="457200" y="1600200"/>
            <a:ext cx="8161867" cy="5057172"/>
          </a:xfrm>
        </p:spPr>
        <p:txBody>
          <a:bodyPr>
            <a:normAutofit/>
          </a:bodyPr>
          <a:lstStyle/>
          <a:p>
            <a:pPr>
              <a:spcBef>
                <a:spcPts val="800"/>
              </a:spcBef>
              <a:buFont typeface="Arial" charset="0"/>
              <a:buChar char="•"/>
              <a:defRPr/>
            </a:pPr>
            <a:r>
              <a:rPr lang="en-US" sz="2800" dirty="0">
                <a:latin typeface="Calibri" charset="0"/>
              </a:rPr>
              <a:t>The probability for the number of times that either/or (thus “</a:t>
            </a:r>
            <a:r>
              <a:rPr lang="en-US" sz="2800" dirty="0" err="1">
                <a:latin typeface="Calibri" charset="0"/>
              </a:rPr>
              <a:t>bi”nomial</a:t>
            </a:r>
            <a:r>
              <a:rPr lang="en-US" sz="2800" dirty="0">
                <a:latin typeface="Calibri" charset="0"/>
              </a:rPr>
              <a:t>) happens after multiple trials.</a:t>
            </a:r>
          </a:p>
          <a:p>
            <a:pPr lvl="1">
              <a:spcBef>
                <a:spcPts val="800"/>
              </a:spcBef>
              <a:buFont typeface="Arial" charset="0"/>
              <a:buChar char="•"/>
              <a:defRPr/>
            </a:pPr>
            <a:r>
              <a:rPr lang="en-US" sz="2400" dirty="0">
                <a:latin typeface="Calibri" charset="0"/>
              </a:rPr>
              <a:t>Suppose an unbiased coin comes up heads with probability 0.5 when tossed. What is the probability of achieving 0, 1, …, 20 heads after 20 tosses? </a:t>
            </a:r>
          </a:p>
          <a:p>
            <a:pPr lvl="2">
              <a:spcBef>
                <a:spcPts val="800"/>
              </a:spcBef>
              <a:buFont typeface="Arial" charset="0"/>
              <a:buChar char="•"/>
              <a:defRPr/>
            </a:pPr>
            <a:r>
              <a:rPr lang="en-US" sz="2000" dirty="0">
                <a:latin typeface="Calibri" charset="0"/>
              </a:rPr>
              <a:t>What is the probability of achieving 0, 1, …, 40 heads after 40 tosses? </a:t>
            </a:r>
          </a:p>
          <a:p>
            <a:pPr lvl="1">
              <a:spcBef>
                <a:spcPts val="800"/>
              </a:spcBef>
              <a:buFont typeface="Arial" charset="0"/>
              <a:buChar char="•"/>
              <a:defRPr/>
            </a:pPr>
            <a:r>
              <a:rPr lang="en-US" sz="2400" dirty="0">
                <a:latin typeface="Calibri" charset="0"/>
              </a:rPr>
              <a:t>Suppose a biased coin comes up heads with probability 0.7 when tossed. What is the probability of achieving 0, 1,..., 20 heads after 20 tosses?</a:t>
            </a:r>
          </a:p>
          <a:p>
            <a:pPr lvl="1">
              <a:spcBef>
                <a:spcPts val="800"/>
              </a:spcBef>
              <a:buFont typeface="Arial" charset="0"/>
              <a:buChar char="•"/>
              <a:defRPr/>
            </a:pPr>
            <a:endParaRPr lang="en-US" sz="2400" dirty="0">
              <a:latin typeface="Calibri" charset="0"/>
            </a:endParaRPr>
          </a:p>
          <a:p>
            <a:pPr lvl="1">
              <a:spcBef>
                <a:spcPts val="800"/>
              </a:spcBef>
              <a:buFont typeface="Arial" charset="0"/>
              <a:buChar char="•"/>
              <a:defRPr/>
            </a:pPr>
            <a:endParaRPr lang="en-US" sz="2400" dirty="0">
              <a:latin typeface="Calibri" charset="0"/>
            </a:endParaRPr>
          </a:p>
        </p:txBody>
      </p:sp>
    </p:spTree>
    <p:extLst>
      <p:ext uri="{BB962C8B-B14F-4D97-AF65-F5344CB8AC3E}">
        <p14:creationId xmlns:p14="http://schemas.microsoft.com/office/powerpoint/2010/main" val="7871588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spcBef>
                    <a:spcPts val="800"/>
                  </a:spcBef>
                  <a:buFont typeface="Arial" charset="0"/>
                  <a:buChar char="•"/>
                  <a:defRPr/>
                </a:pPr>
                <a:r>
                  <a:rPr lang="en-US" dirty="0">
                    <a:latin typeface="Calibri" charset="0"/>
                  </a:rPr>
                  <a:t>Probability mass function</a:t>
                </a:r>
              </a:p>
              <a:p>
                <a:pPr>
                  <a:spcBef>
                    <a:spcPts val="800"/>
                  </a:spcBef>
                  <a:buFont typeface="Arial" charset="0"/>
                  <a:buChar char="•"/>
                  <a:defRPr/>
                </a:pPr>
                <a:endParaRPr lang="en-US" dirty="0">
                  <a:latin typeface="Calibri" charset="0"/>
                </a:endParaRPr>
              </a:p>
              <a:p>
                <a:pPr>
                  <a:spcBef>
                    <a:spcPts val="800"/>
                  </a:spcBef>
                  <a:buFont typeface="Arial" charset="0"/>
                  <a:buChar char="•"/>
                  <a:defRPr/>
                </a:pPr>
                <a:endParaRPr lang="en-US" dirty="0">
                  <a:latin typeface="Calibri" charset="0"/>
                </a:endParaRPr>
              </a:p>
              <a:p>
                <a:pPr>
                  <a:spcBef>
                    <a:spcPts val="800"/>
                  </a:spcBef>
                  <a:buFont typeface="Arial" charset="0"/>
                  <a:buChar char="•"/>
                  <a:defRPr/>
                </a:pPr>
                <a:endParaRPr lang="en-US" dirty="0">
                  <a:latin typeface="Calibri" charset="0"/>
                </a:endParaRPr>
              </a:p>
              <a:p>
                <a:pPr lvl="1">
                  <a:spcBef>
                    <a:spcPts val="800"/>
                  </a:spcBef>
                  <a:buFont typeface="Arial" charset="0"/>
                  <a:buChar char="•"/>
                  <a:defRPr/>
                </a:pPr>
                <a:r>
                  <a:rPr lang="en-US" dirty="0">
                    <a:latin typeface="Calibri" charset="0"/>
                  </a:rPr>
                  <a:t>e.g., the probability (</a:t>
                </a:r>
                <a:r>
                  <a:rPr lang="en-US" i="1" dirty="0" err="1">
                    <a:latin typeface="Calibri" charset="0"/>
                  </a:rPr>
                  <a:t>Pr</a:t>
                </a:r>
                <a:r>
                  <a:rPr lang="en-US" dirty="0">
                    <a:latin typeface="Calibri" charset="0"/>
                  </a:rPr>
                  <a:t>) of getting (</a:t>
                </a:r>
                <a:r>
                  <a:rPr lang="en-US" i="1" dirty="0">
                    <a:latin typeface="Calibri" charset="0"/>
                  </a:rPr>
                  <a:t>k </a:t>
                </a:r>
                <a:r>
                  <a:rPr lang="en-US" dirty="0">
                    <a:latin typeface="Calibri" charset="0"/>
                  </a:rPr>
                  <a:t>=)</a:t>
                </a:r>
                <a:r>
                  <a:rPr lang="en-US" i="1" dirty="0">
                    <a:latin typeface="Calibri" charset="0"/>
                  </a:rPr>
                  <a:t> </a:t>
                </a:r>
                <a:r>
                  <a:rPr lang="en-US" dirty="0">
                    <a:latin typeface="Calibri" charset="0"/>
                  </a:rPr>
                  <a:t>10 heads after 20 tosses with an unbiased coin </a:t>
                </a:r>
                <a:r>
                  <a:rPr lang="en-US" i="1" dirty="0">
                    <a:latin typeface="Calibri" charset="0"/>
                  </a:rPr>
                  <a:t>(p </a:t>
                </a:r>
                <a:r>
                  <a:rPr lang="en-US" dirty="0">
                    <a:latin typeface="Calibri" charset="0"/>
                  </a:rPr>
                  <a:t>= .5</a:t>
                </a:r>
                <a:r>
                  <a:rPr lang="en-US" i="1" dirty="0">
                    <a:latin typeface="Calibri" charset="0"/>
                  </a:rPr>
                  <a:t>):</a:t>
                </a:r>
                <a:r>
                  <a:rPr lang="en-US" dirty="0">
                    <a:latin typeface="Calibri" charset="0"/>
                  </a:rPr>
                  <a:t>  </a:t>
                </a:r>
              </a:p>
              <a:p>
                <a:pPr marL="457200" lvl="1" indent="0">
                  <a:spcBef>
                    <a:spcPts val="800"/>
                  </a:spcBef>
                  <a:buNone/>
                  <a:defRPr/>
                </a:pPr>
                <a14:m>
                  <m:oMath xmlns:m="http://schemas.openxmlformats.org/officeDocument/2006/math">
                    <m:r>
                      <a:rPr lang="en-US" sz="2400" b="0" i="1" smtClean="0">
                        <a:latin typeface="Cambria Math" panose="02040503050406030204" pitchFamily="18" charset="0"/>
                      </a:rPr>
                      <m:t>𝑃𝑟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 20, .5</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20!</m:t>
                        </m:r>
                      </m:num>
                      <m:den>
                        <m:r>
                          <a:rPr lang="en-US" sz="2400" b="0" i="1" smtClean="0">
                            <a:latin typeface="Cambria Math" panose="02040503050406030204" pitchFamily="18" charset="0"/>
                          </a:rPr>
                          <m:t>10!</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20−10</m:t>
                            </m:r>
                          </m:e>
                        </m:d>
                        <m:r>
                          <a:rPr lang="en-US" sz="2400" b="0" i="1" smtClean="0">
                            <a:latin typeface="Cambria Math" panose="02040503050406030204" pitchFamily="18" charset="0"/>
                          </a:rPr>
                          <m:t>!</m:t>
                        </m:r>
                      </m:den>
                    </m:f>
                    <m:r>
                      <a:rPr lang="en-US" sz="2400" i="1">
                        <a:latin typeface="Cambria Math" panose="02040503050406030204" pitchFamily="18" charset="0"/>
                      </a:rPr>
                      <m:t>×</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5</m:t>
                        </m:r>
                      </m:e>
                      <m:sup>
                        <m:r>
                          <a:rPr lang="en-US" sz="2400" b="0" i="1" smtClean="0">
                            <a:latin typeface="Cambria Math" panose="02040503050406030204" pitchFamily="18" charset="0"/>
                          </a:rPr>
                          <m:t>10</m:t>
                        </m:r>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1−.5</m:t>
                            </m:r>
                          </m:e>
                        </m:d>
                      </m:e>
                      <m:sup>
                        <m:r>
                          <a:rPr lang="en-US" sz="2400" b="0" i="1" smtClean="0">
                            <a:latin typeface="Cambria Math" panose="02040503050406030204" pitchFamily="18" charset="0"/>
                          </a:rPr>
                          <m:t>20−10</m:t>
                        </m:r>
                      </m:sup>
                    </m:sSup>
                    <m:r>
                      <a:rPr lang="en-US" sz="2400" b="0" i="1" smtClean="0">
                        <a:latin typeface="Cambria Math" panose="02040503050406030204" pitchFamily="18" charset="0"/>
                      </a:rPr>
                      <m:t>≈ .18</m:t>
                    </m:r>
                  </m:oMath>
                </a14:m>
                <a:r>
                  <a:rPr lang="en-US" sz="2400" dirty="0">
                    <a:latin typeface="Calibri"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68"/>
                </a:stretch>
              </a:blipFill>
            </p:spPr>
            <p:txBody>
              <a:bodyPr/>
              <a:lstStyle/>
              <a:p>
                <a:r>
                  <a:rPr lang="en-US">
                    <a:noFill/>
                  </a:rPr>
                  <a:t> </a:t>
                </a:r>
              </a:p>
            </p:txBody>
          </p:sp>
        </mc:Fallback>
      </mc:AlternateContent>
      <p:pic>
        <p:nvPicPr>
          <p:cNvPr id="6" name="Picture 5" descr="A screenshot of a social media post&#10;&#10;Description automatically generated">
            <a:extLst>
              <a:ext uri="{FF2B5EF4-FFF2-40B4-BE49-F238E27FC236}">
                <a16:creationId xmlns:a16="http://schemas.microsoft.com/office/drawing/2014/main" id="{4AB0B265-A3E4-4CC8-8109-1992C823C561}"/>
              </a:ext>
            </a:extLst>
          </p:cNvPr>
          <p:cNvPicPr>
            <a:picLocks noChangeAspect="1"/>
          </p:cNvPicPr>
          <p:nvPr/>
        </p:nvPicPr>
        <p:blipFill rotWithShape="1">
          <a:blip r:embed="rId4"/>
          <a:srcRect t="42074" r="42536" b="-1"/>
          <a:stretch/>
        </p:blipFill>
        <p:spPr>
          <a:xfrm>
            <a:off x="626533" y="2099733"/>
            <a:ext cx="6885720" cy="1775053"/>
          </a:xfrm>
          <a:prstGeom prst="rect">
            <a:avLst/>
          </a:prstGeom>
        </p:spPr>
      </p:pic>
      <p:pic>
        <p:nvPicPr>
          <p:cNvPr id="7" name="Picture 2" descr="Probability mass function for the binomial distribution">
            <a:extLst>
              <a:ext uri="{FF2B5EF4-FFF2-40B4-BE49-F238E27FC236}">
                <a16:creationId xmlns:a16="http://schemas.microsoft.com/office/drawing/2014/main" id="{8FC4BF0D-D098-40E7-9D73-DD03ADAD5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33" y="1687058"/>
            <a:ext cx="8094134" cy="482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0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spcBef>
                    <a:spcPts val="800"/>
                  </a:spcBef>
                  <a:buFont typeface="Arial" charset="0"/>
                  <a:buChar char="•"/>
                  <a:defRPr/>
                </a:pPr>
                <a:r>
                  <a:rPr lang="en-US" dirty="0">
                    <a:latin typeface="Calibri" charset="0"/>
                  </a:rPr>
                  <a:t>Cumulative distribution function</a:t>
                </a:r>
              </a:p>
              <a:p>
                <a:pPr>
                  <a:spcBef>
                    <a:spcPts val="800"/>
                  </a:spcBef>
                  <a:buFont typeface="Arial" charset="0"/>
                  <a:buChar char="•"/>
                  <a:defRPr/>
                </a:pPr>
                <a:endParaRPr lang="en-US" dirty="0">
                  <a:latin typeface="Calibri" charset="0"/>
                </a:endParaRPr>
              </a:p>
              <a:p>
                <a:pPr>
                  <a:spcBef>
                    <a:spcPts val="800"/>
                  </a:spcBef>
                  <a:buFont typeface="Arial" charset="0"/>
                  <a:buChar char="•"/>
                  <a:defRPr/>
                </a:pPr>
                <a:endParaRPr lang="en-US" dirty="0">
                  <a:latin typeface="Calibri" charset="0"/>
                </a:endParaRPr>
              </a:p>
              <a:p>
                <a:pPr marL="457200" lvl="1" indent="0">
                  <a:spcBef>
                    <a:spcPts val="800"/>
                  </a:spcBef>
                  <a:buNone/>
                  <a:defRPr/>
                </a:pPr>
                <a:r>
                  <a:rPr lang="en-US" sz="2400" dirty="0">
                    <a:latin typeface="Calibri" charset="0"/>
                  </a:rPr>
                  <a:t>Where [k] is the largest integer less than or equal to k.</a:t>
                </a:r>
                <a:endParaRPr lang="en-US" dirty="0">
                  <a:latin typeface="Calibri" charset="0"/>
                </a:endParaRPr>
              </a:p>
              <a:p>
                <a:pPr lvl="1">
                  <a:spcBef>
                    <a:spcPts val="800"/>
                  </a:spcBef>
                  <a:buFont typeface="Arial" charset="0"/>
                  <a:buChar char="•"/>
                  <a:defRPr/>
                </a:pPr>
                <a:r>
                  <a:rPr lang="en-US" dirty="0">
                    <a:latin typeface="Calibri" charset="0"/>
                  </a:rPr>
                  <a:t>e.g., the probability (</a:t>
                </a:r>
                <a:r>
                  <a:rPr lang="en-US" i="1" dirty="0">
                    <a:latin typeface="Calibri" charset="0"/>
                  </a:rPr>
                  <a:t>F</a:t>
                </a:r>
                <a:r>
                  <a:rPr lang="en-US" dirty="0">
                    <a:latin typeface="Calibri" charset="0"/>
                  </a:rPr>
                  <a:t>) of getting no more than (</a:t>
                </a:r>
                <a14:m>
                  <m:oMath xmlns:m="http://schemas.openxmlformats.org/officeDocument/2006/math">
                    <m:r>
                      <a:rPr lang="en-US" b="0" i="1" smtClean="0">
                        <a:latin typeface="Cambria Math" panose="02040503050406030204" pitchFamily="18" charset="0"/>
                      </a:rPr>
                      <m:t>𝑋</m:t>
                    </m:r>
                    <m:r>
                      <a:rPr lang="en-US" i="1">
                        <a:latin typeface="Cambria Math" panose="02040503050406030204" pitchFamily="18" charset="0"/>
                      </a:rPr>
                      <m:t>≤</m:t>
                    </m:r>
                  </m:oMath>
                </a14:m>
                <a:r>
                  <a:rPr lang="en-US" dirty="0">
                    <a:latin typeface="Calibri" charset="0"/>
                  </a:rPr>
                  <a:t>)</a:t>
                </a:r>
                <a:r>
                  <a:rPr lang="en-US" i="1" dirty="0">
                    <a:latin typeface="Calibri" charset="0"/>
                  </a:rPr>
                  <a:t> </a:t>
                </a:r>
                <a:r>
                  <a:rPr lang="en-US" dirty="0">
                    <a:latin typeface="Calibri" charset="0"/>
                  </a:rPr>
                  <a:t>10 heads after 20 tosses with an unbiased coin </a:t>
                </a:r>
                <a:r>
                  <a:rPr lang="en-US" i="1" dirty="0">
                    <a:latin typeface="Calibri" charset="0"/>
                  </a:rPr>
                  <a:t>(p </a:t>
                </a:r>
                <a:r>
                  <a:rPr lang="en-US" dirty="0">
                    <a:latin typeface="Calibri" charset="0"/>
                  </a:rPr>
                  <a:t>= .5</a:t>
                </a:r>
                <a:r>
                  <a:rPr lang="en-US" i="1" dirty="0">
                    <a:latin typeface="Calibri" charset="0"/>
                  </a:rPr>
                  <a:t>):</a:t>
                </a:r>
                <a:r>
                  <a:rPr lang="en-US" dirty="0">
                    <a:latin typeface="Calibri" charset="0"/>
                  </a:rPr>
                  <a:t>  </a:t>
                </a:r>
              </a:p>
              <a:p>
                <a:pPr marL="457200" lvl="1" indent="0">
                  <a:spcBef>
                    <a:spcPts val="800"/>
                  </a:spcBef>
                  <a:buNone/>
                  <a:defRPr/>
                </a:pPr>
                <a14:m>
                  <m:oMath xmlns:m="http://schemas.openxmlformats.org/officeDocument/2006/math">
                    <m:r>
                      <a:rPr lang="en-US" sz="2400" b="0" i="1" smtClean="0">
                        <a:latin typeface="Cambria Math" panose="02040503050406030204" pitchFamily="18" charset="0"/>
                      </a:rPr>
                      <m:t>𝑃𝑟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≤10</m:t>
                        </m:r>
                      </m:e>
                    </m:d>
                    <m:r>
                      <a:rPr lang="en-US" sz="2400" b="0" i="1" smtClean="0">
                        <a:latin typeface="Cambria Math" panose="02040503050406030204" pitchFamily="18" charset="0"/>
                      </a:rPr>
                      <m:t>≈ .59</m:t>
                    </m:r>
                  </m:oMath>
                </a14:m>
                <a:r>
                  <a:rPr lang="en-US" sz="2400" dirty="0">
                    <a:latin typeface="Calibri"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68"/>
                </a:stretch>
              </a:blipFill>
            </p:spPr>
            <p:txBody>
              <a:bodyPr/>
              <a:lstStyle/>
              <a:p>
                <a:r>
                  <a:rPr lang="en-US">
                    <a:noFill/>
                  </a:rPr>
                  <a:t> </a:t>
                </a:r>
              </a:p>
            </p:txBody>
          </p:sp>
        </mc:Fallback>
      </mc:AlternateContent>
      <p:pic>
        <p:nvPicPr>
          <p:cNvPr id="5" name="Picture 4" descr="A screenshot of a cell phone&#10;&#10;Description automatically generated">
            <a:extLst>
              <a:ext uri="{FF2B5EF4-FFF2-40B4-BE49-F238E27FC236}">
                <a16:creationId xmlns:a16="http://schemas.microsoft.com/office/drawing/2014/main" id="{EBE2F106-8089-494B-83C9-36233D0E25EB}"/>
              </a:ext>
            </a:extLst>
          </p:cNvPr>
          <p:cNvPicPr>
            <a:picLocks noChangeAspect="1"/>
          </p:cNvPicPr>
          <p:nvPr/>
        </p:nvPicPr>
        <p:blipFill rotWithShape="1">
          <a:blip r:embed="rId4"/>
          <a:srcRect r="25424" b="24947"/>
          <a:stretch/>
        </p:blipFill>
        <p:spPr>
          <a:xfrm>
            <a:off x="457200" y="2231829"/>
            <a:ext cx="6129867" cy="1197171"/>
          </a:xfrm>
          <a:prstGeom prst="rect">
            <a:avLst/>
          </a:prstGeom>
        </p:spPr>
      </p:pic>
      <p:pic>
        <p:nvPicPr>
          <p:cNvPr id="3079" name="Picture 7" descr="Cumulative distribution function for the binomial distribution">
            <a:extLst>
              <a:ext uri="{FF2B5EF4-FFF2-40B4-BE49-F238E27FC236}">
                <a16:creationId xmlns:a16="http://schemas.microsoft.com/office/drawing/2014/main" id="{F25EC277-9245-4E34-8842-352B49CB34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690386"/>
            <a:ext cx="7941733"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63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a:t>
            </a:r>
          </a:p>
        </p:txBody>
      </p:sp>
      <p:sp>
        <p:nvSpPr>
          <p:cNvPr id="3" name="Content Placeholder 2"/>
          <p:cNvSpPr>
            <a:spLocks noGrp="1"/>
          </p:cNvSpPr>
          <p:nvPr>
            <p:ph idx="1"/>
          </p:nvPr>
        </p:nvSpPr>
        <p:spPr/>
        <p:txBody>
          <a:bodyPr>
            <a:normAutofit lnSpcReduction="10000"/>
          </a:bodyPr>
          <a:lstStyle/>
          <a:p>
            <a:pPr>
              <a:spcBef>
                <a:spcPts val="800"/>
              </a:spcBef>
              <a:buFont typeface="Arial" charset="0"/>
              <a:buChar char="•"/>
              <a:defRPr/>
            </a:pPr>
            <a:r>
              <a:rPr lang="en-US" sz="2800" dirty="0">
                <a:latin typeface="Calibri" charset="0"/>
              </a:rPr>
              <a:t>The probability for the number of times that an event occurs given a certain averaged event rate.</a:t>
            </a:r>
            <a:endParaRPr lang="en-US" sz="2800" i="1" dirty="0"/>
          </a:p>
          <a:p>
            <a:pPr lvl="1">
              <a:spcBef>
                <a:spcPts val="800"/>
              </a:spcBef>
              <a:buFont typeface="Arial" charset="0"/>
              <a:buChar char="•"/>
              <a:defRPr/>
            </a:pPr>
            <a:r>
              <a:rPr lang="en-US" sz="2400" dirty="0">
                <a:latin typeface="Calibri" charset="0"/>
              </a:rPr>
              <a:t>Assumptions:</a:t>
            </a:r>
          </a:p>
          <a:p>
            <a:pPr lvl="2">
              <a:spcBef>
                <a:spcPts val="800"/>
              </a:spcBef>
              <a:buFont typeface="Arial" charset="0"/>
              <a:buChar char="•"/>
              <a:defRPr/>
            </a:pPr>
            <a:r>
              <a:rPr lang="en-US" sz="2000" dirty="0">
                <a:latin typeface="Calibri" charset="0"/>
              </a:rPr>
              <a:t>Events are countable but are discrete values; </a:t>
            </a:r>
          </a:p>
          <a:p>
            <a:pPr lvl="2">
              <a:spcBef>
                <a:spcPts val="800"/>
              </a:spcBef>
              <a:buFont typeface="Arial" charset="0"/>
              <a:buChar char="•"/>
              <a:defRPr/>
            </a:pPr>
            <a:r>
              <a:rPr lang="en-US" sz="2000" dirty="0">
                <a:latin typeface="Calibri" charset="0"/>
              </a:rPr>
              <a:t>Events occur independently;</a:t>
            </a:r>
          </a:p>
          <a:p>
            <a:pPr lvl="2">
              <a:spcBef>
                <a:spcPts val="800"/>
              </a:spcBef>
              <a:buFont typeface="Arial" charset="0"/>
              <a:buChar char="•"/>
              <a:defRPr/>
            </a:pPr>
            <a:r>
              <a:rPr lang="en-US" sz="2000" dirty="0">
                <a:latin typeface="Calibri" charset="0"/>
              </a:rPr>
              <a:t>Rate at which events occur is constant;</a:t>
            </a:r>
          </a:p>
          <a:p>
            <a:pPr lvl="2">
              <a:spcBef>
                <a:spcPts val="800"/>
              </a:spcBef>
              <a:buFont typeface="Arial" charset="0"/>
              <a:buChar char="•"/>
              <a:defRPr/>
            </a:pPr>
            <a:r>
              <a:rPr lang="en-US" sz="2000" dirty="0"/>
              <a:t>Two events cannot occur at exactly the same instant.</a:t>
            </a:r>
          </a:p>
          <a:p>
            <a:pPr lvl="1">
              <a:spcBef>
                <a:spcPts val="800"/>
              </a:spcBef>
              <a:buFont typeface="Arial" charset="0"/>
              <a:buChar char="•"/>
              <a:defRPr/>
            </a:pPr>
            <a:r>
              <a:rPr lang="en-US" sz="2400" dirty="0">
                <a:latin typeface="Calibri" charset="0"/>
              </a:rPr>
              <a:t>E.g., </a:t>
            </a:r>
            <a:r>
              <a:rPr lang="en-US" sz="2400" dirty="0"/>
              <a:t>The probability that 0, 1, …, 20 patients entering the UW medicine if: </a:t>
            </a:r>
          </a:p>
          <a:p>
            <a:pPr lvl="2">
              <a:spcBef>
                <a:spcPts val="800"/>
              </a:spcBef>
              <a:buFont typeface="Arial" charset="0"/>
              <a:buChar char="•"/>
              <a:defRPr/>
            </a:pPr>
            <a:r>
              <a:rPr lang="en-US" sz="2000" dirty="0"/>
              <a:t>Averagely 1 patient enters during 7-8 am; </a:t>
            </a:r>
          </a:p>
          <a:p>
            <a:pPr lvl="2">
              <a:spcBef>
                <a:spcPts val="800"/>
              </a:spcBef>
              <a:buFont typeface="Arial" charset="0"/>
              <a:buChar char="•"/>
              <a:defRPr/>
            </a:pPr>
            <a:r>
              <a:rPr lang="en-US" sz="2000" dirty="0"/>
              <a:t>Averagely 4 patients enter during 9-10 am;</a:t>
            </a:r>
          </a:p>
          <a:p>
            <a:pPr lvl="2">
              <a:spcBef>
                <a:spcPts val="800"/>
              </a:spcBef>
              <a:buFont typeface="Arial" charset="0"/>
              <a:buChar char="•"/>
              <a:defRPr/>
            </a:pPr>
            <a:r>
              <a:rPr lang="en-US" sz="2000" dirty="0"/>
              <a:t>Averagely 10 patients enter during 10-11 am.</a:t>
            </a:r>
            <a:endParaRPr lang="en-US" sz="2000" dirty="0">
              <a:latin typeface="Calibri" charset="0"/>
            </a:endParaRPr>
          </a:p>
        </p:txBody>
      </p:sp>
    </p:spTree>
    <p:extLst>
      <p:ext uri="{BB962C8B-B14F-4D97-AF65-F5344CB8AC3E}">
        <p14:creationId xmlns:p14="http://schemas.microsoft.com/office/powerpoint/2010/main" val="1384243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spcBef>
                    <a:spcPts val="800"/>
                  </a:spcBef>
                  <a:buFont typeface="Arial" charset="0"/>
                  <a:buChar char="•"/>
                  <a:defRPr/>
                </a:pPr>
                <a:r>
                  <a:rPr lang="en-US" dirty="0">
                    <a:latin typeface="Calibri" charset="0"/>
                  </a:rPr>
                  <a:t>Probability mass function</a:t>
                </a:r>
              </a:p>
              <a:p>
                <a:pPr>
                  <a:spcBef>
                    <a:spcPts val="800"/>
                  </a:spcBef>
                  <a:buFont typeface="Arial" charset="0"/>
                  <a:buChar char="•"/>
                  <a:defRPr/>
                </a:pPr>
                <a:endParaRPr lang="en-US" dirty="0">
                  <a:latin typeface="Calibri" charset="0"/>
                </a:endParaRPr>
              </a:p>
              <a:p>
                <a:pPr>
                  <a:spcBef>
                    <a:spcPts val="800"/>
                  </a:spcBef>
                  <a:buFont typeface="Arial" charset="0"/>
                  <a:buChar char="•"/>
                  <a:defRPr/>
                </a:pPr>
                <a:endParaRPr lang="en-US" dirty="0">
                  <a:latin typeface="Calibri" charset="0"/>
                </a:endParaRPr>
              </a:p>
              <a:p>
                <a:pPr>
                  <a:spcBef>
                    <a:spcPts val="800"/>
                  </a:spcBef>
                  <a:buFont typeface="Arial" charset="0"/>
                  <a:buChar char="•"/>
                  <a:defRPr/>
                </a:pPr>
                <a:endParaRPr lang="en-US" dirty="0">
                  <a:latin typeface="Calibri" charset="0"/>
                </a:endParaRPr>
              </a:p>
              <a:p>
                <a:pPr lvl="1">
                  <a:spcBef>
                    <a:spcPts val="800"/>
                  </a:spcBef>
                  <a:buFont typeface="Arial" charset="0"/>
                  <a:buChar char="•"/>
                  <a:defRPr/>
                </a:pPr>
                <a:r>
                  <a:rPr lang="en-US" dirty="0">
                    <a:latin typeface="Calibri" charset="0"/>
                  </a:rPr>
                  <a:t>e.g., the probability (</a:t>
                </a:r>
                <a:r>
                  <a:rPr lang="en-US" i="1" dirty="0" err="1">
                    <a:latin typeface="Calibri" charset="0"/>
                  </a:rPr>
                  <a:t>Pr</a:t>
                </a:r>
                <a:r>
                  <a:rPr lang="en-US" dirty="0">
                    <a:latin typeface="Calibri" charset="0"/>
                  </a:rPr>
                  <a:t>) that (</a:t>
                </a:r>
                <a:r>
                  <a:rPr lang="en-US" i="1" dirty="0">
                    <a:latin typeface="Calibri" charset="0"/>
                  </a:rPr>
                  <a:t>k </a:t>
                </a:r>
                <a:r>
                  <a:rPr lang="en-US" dirty="0">
                    <a:latin typeface="Calibri" charset="0"/>
                  </a:rPr>
                  <a:t>=)</a:t>
                </a:r>
                <a:r>
                  <a:rPr lang="en-US" i="1" dirty="0">
                    <a:latin typeface="Calibri" charset="0"/>
                  </a:rPr>
                  <a:t> </a:t>
                </a:r>
                <a:r>
                  <a:rPr lang="en-US" dirty="0">
                    <a:latin typeface="Calibri" charset="0"/>
                  </a:rPr>
                  <a:t>5 patients enter the UW medicine during 9-10 am </a:t>
                </a:r>
                <a:r>
                  <a:rPr lang="en-US" i="1" dirty="0">
                    <a:latin typeface="Calibri" charset="0"/>
                  </a:rPr>
                  <a:t>(</a:t>
                </a:r>
                <a14:m>
                  <m:oMath xmlns:m="http://schemas.openxmlformats.org/officeDocument/2006/math">
                    <m:r>
                      <m:rPr>
                        <m:sty m:val="p"/>
                      </m:rPr>
                      <a:rPr lang="el-GR" i="1">
                        <a:latin typeface="Cambria Math" panose="02040503050406030204" pitchFamily="18" charset="0"/>
                      </a:rPr>
                      <m:t>λ</m:t>
                    </m:r>
                  </m:oMath>
                </a14:m>
                <a:r>
                  <a:rPr lang="en-US" i="1" dirty="0">
                    <a:latin typeface="Calibri" charset="0"/>
                  </a:rPr>
                  <a:t> </a:t>
                </a:r>
                <a:r>
                  <a:rPr lang="en-US" dirty="0">
                    <a:latin typeface="Calibri" charset="0"/>
                  </a:rPr>
                  <a:t>= 4</a:t>
                </a:r>
                <a:r>
                  <a:rPr lang="en-US" i="1" dirty="0">
                    <a:latin typeface="Calibri" charset="0"/>
                  </a:rPr>
                  <a:t>):</a:t>
                </a:r>
                <a:r>
                  <a:rPr lang="en-US" dirty="0">
                    <a:latin typeface="Calibri" charset="0"/>
                  </a:rPr>
                  <a:t>  </a:t>
                </a:r>
              </a:p>
              <a:p>
                <a:pPr marL="457200" lvl="1" indent="0" algn="ctr">
                  <a:spcBef>
                    <a:spcPts val="800"/>
                  </a:spcBef>
                  <a:buNone/>
                  <a:defRPr/>
                </a:pPr>
                <a14:m>
                  <m:oMath xmlns:m="http://schemas.openxmlformats.org/officeDocument/2006/math">
                    <m:r>
                      <a:rPr lang="en-US" sz="2400" b="0" i="1" smtClean="0">
                        <a:latin typeface="Cambria Math" panose="02040503050406030204" pitchFamily="18" charset="0"/>
                      </a:rPr>
                      <m:t>𝑃𝑟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5;4</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4</m:t>
                            </m:r>
                          </m:e>
                          <m:sup>
                            <m:r>
                              <a:rPr lang="en-US" sz="2400" b="0" i="1" smtClean="0">
                                <a:latin typeface="Cambria Math" panose="02040503050406030204" pitchFamily="18" charset="0"/>
                              </a:rPr>
                              <m:t>5</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−4</m:t>
                            </m:r>
                          </m:sup>
                        </m:sSup>
                      </m:num>
                      <m:den>
                        <m:r>
                          <a:rPr lang="en-US" sz="2400" b="0" i="1" smtClean="0">
                            <a:latin typeface="Cambria Math" panose="02040503050406030204" pitchFamily="18" charset="0"/>
                          </a:rPr>
                          <m:t>5!</m:t>
                        </m:r>
                      </m:den>
                    </m:f>
                    <m:r>
                      <a:rPr lang="en-US" sz="2400" b="0" i="1" smtClean="0">
                        <a:latin typeface="Cambria Math" panose="02040503050406030204" pitchFamily="18" charset="0"/>
                      </a:rPr>
                      <m:t>≈ .16</m:t>
                    </m:r>
                  </m:oMath>
                </a14:m>
                <a:r>
                  <a:rPr lang="en-US" sz="2400" dirty="0">
                    <a:latin typeface="Calibri"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68" r="-1037"/>
                </a:stretch>
              </a:blipFill>
            </p:spPr>
            <p:txBody>
              <a:bodyPr/>
              <a:lstStyle/>
              <a:p>
                <a:r>
                  <a:rPr lang="en-US">
                    <a:noFill/>
                  </a:rPr>
                  <a:t> </a:t>
                </a:r>
              </a:p>
            </p:txBody>
          </p:sp>
        </mc:Fallback>
      </mc:AlternateContent>
      <p:pic>
        <p:nvPicPr>
          <p:cNvPr id="5" name="Picture 4" descr="A screenshot of a cell phone&#10;&#10;Description automatically generated">
            <a:extLst>
              <a:ext uri="{FF2B5EF4-FFF2-40B4-BE49-F238E27FC236}">
                <a16:creationId xmlns:a16="http://schemas.microsoft.com/office/drawing/2014/main" id="{596F5E66-1037-4B98-963A-5A27A2776EFF}"/>
              </a:ext>
            </a:extLst>
          </p:cNvPr>
          <p:cNvPicPr>
            <a:picLocks noChangeAspect="1"/>
          </p:cNvPicPr>
          <p:nvPr/>
        </p:nvPicPr>
        <p:blipFill>
          <a:blip r:embed="rId4"/>
          <a:stretch>
            <a:fillRect/>
          </a:stretch>
        </p:blipFill>
        <p:spPr>
          <a:xfrm>
            <a:off x="1059201" y="2221264"/>
            <a:ext cx="3744094" cy="1741135"/>
          </a:xfrm>
          <a:prstGeom prst="rect">
            <a:avLst/>
          </a:prstGeom>
        </p:spPr>
      </p:pic>
      <p:pic>
        <p:nvPicPr>
          <p:cNvPr id="6146" name="Picture 2">
            <a:extLst>
              <a:ext uri="{FF2B5EF4-FFF2-40B4-BE49-F238E27FC236}">
                <a16:creationId xmlns:a16="http://schemas.microsoft.com/office/drawing/2014/main" id="{1E13B080-BD69-4938-9747-F72822134C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417638"/>
            <a:ext cx="7924800" cy="52594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782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spcBef>
                    <a:spcPts val="800"/>
                  </a:spcBef>
                  <a:buFont typeface="Arial" charset="0"/>
                  <a:buChar char="•"/>
                  <a:defRPr/>
                </a:pPr>
                <a:r>
                  <a:rPr lang="en-US" dirty="0">
                    <a:latin typeface="Calibri" charset="0"/>
                  </a:rPr>
                  <a:t>Cumulative distribution function</a:t>
                </a:r>
              </a:p>
              <a:p>
                <a:pPr>
                  <a:spcBef>
                    <a:spcPts val="800"/>
                  </a:spcBef>
                  <a:buFont typeface="Arial" charset="0"/>
                  <a:buChar char="•"/>
                  <a:defRPr/>
                </a:pPr>
                <a:endParaRPr lang="en-US" dirty="0">
                  <a:latin typeface="Calibri" charset="0"/>
                </a:endParaRPr>
              </a:p>
              <a:p>
                <a:pPr>
                  <a:spcBef>
                    <a:spcPts val="800"/>
                  </a:spcBef>
                  <a:buFont typeface="Arial" charset="0"/>
                  <a:buChar char="•"/>
                  <a:defRPr/>
                </a:pPr>
                <a:endParaRPr lang="en-US" dirty="0">
                  <a:latin typeface="Calibri" charset="0"/>
                </a:endParaRPr>
              </a:p>
              <a:p>
                <a:pPr lvl="1">
                  <a:spcBef>
                    <a:spcPts val="800"/>
                  </a:spcBef>
                  <a:buFont typeface="Arial" charset="0"/>
                  <a:buChar char="•"/>
                  <a:defRPr/>
                </a:pPr>
                <a:r>
                  <a:rPr lang="en-US" dirty="0">
                    <a:latin typeface="Calibri" charset="0"/>
                  </a:rPr>
                  <a:t>e.g., the probability (</a:t>
                </a:r>
                <a:r>
                  <a:rPr lang="en-US" i="1" dirty="0">
                    <a:latin typeface="Calibri" charset="0"/>
                  </a:rPr>
                  <a:t>F</a:t>
                </a:r>
                <a:r>
                  <a:rPr lang="en-US" dirty="0">
                    <a:latin typeface="Calibri" charset="0"/>
                  </a:rPr>
                  <a:t>) that no more than (</a:t>
                </a:r>
                <a14:m>
                  <m:oMath xmlns:m="http://schemas.openxmlformats.org/officeDocument/2006/math">
                    <m:r>
                      <a:rPr lang="en-US" b="0" i="1" smtClean="0">
                        <a:latin typeface="Cambria Math" panose="02040503050406030204" pitchFamily="18" charset="0"/>
                      </a:rPr>
                      <m:t>𝑋</m:t>
                    </m:r>
                    <m:r>
                      <a:rPr lang="en-US" i="1">
                        <a:latin typeface="Cambria Math" panose="02040503050406030204" pitchFamily="18" charset="0"/>
                      </a:rPr>
                      <m:t>≤</m:t>
                    </m:r>
                  </m:oMath>
                </a14:m>
                <a:r>
                  <a:rPr lang="en-US" dirty="0">
                    <a:latin typeface="Calibri" charset="0"/>
                  </a:rPr>
                  <a:t>)</a:t>
                </a:r>
                <a:r>
                  <a:rPr lang="en-US" i="1" dirty="0">
                    <a:latin typeface="Calibri" charset="0"/>
                  </a:rPr>
                  <a:t> </a:t>
                </a:r>
                <a:r>
                  <a:rPr lang="en-US" dirty="0">
                    <a:latin typeface="Calibri" charset="0"/>
                  </a:rPr>
                  <a:t>5 patients enter the UW medicine during 9-10 am </a:t>
                </a:r>
                <a:r>
                  <a:rPr lang="en-US" i="1" dirty="0">
                    <a:latin typeface="Calibri" charset="0"/>
                  </a:rPr>
                  <a:t>(</a:t>
                </a:r>
                <a14:m>
                  <m:oMath xmlns:m="http://schemas.openxmlformats.org/officeDocument/2006/math">
                    <m:r>
                      <m:rPr>
                        <m:sty m:val="p"/>
                      </m:rPr>
                      <a:rPr lang="el-GR" i="1">
                        <a:latin typeface="Cambria Math" panose="02040503050406030204" pitchFamily="18" charset="0"/>
                      </a:rPr>
                      <m:t>λ</m:t>
                    </m:r>
                  </m:oMath>
                </a14:m>
                <a:r>
                  <a:rPr lang="en-US" i="1" dirty="0">
                    <a:latin typeface="Calibri" charset="0"/>
                  </a:rPr>
                  <a:t> </a:t>
                </a:r>
                <a:r>
                  <a:rPr lang="en-US" dirty="0">
                    <a:latin typeface="Calibri" charset="0"/>
                  </a:rPr>
                  <a:t>= 4</a:t>
                </a:r>
                <a:r>
                  <a:rPr lang="en-US" i="1" dirty="0">
                    <a:latin typeface="Calibri" charset="0"/>
                  </a:rPr>
                  <a:t>):</a:t>
                </a:r>
                <a:r>
                  <a:rPr lang="en-US" dirty="0">
                    <a:latin typeface="Calibri" charset="0"/>
                  </a:rPr>
                  <a:t> </a:t>
                </a:r>
                <a14:m>
                  <m:oMath xmlns:m="http://schemas.openxmlformats.org/officeDocument/2006/math">
                    <m:r>
                      <a:rPr lang="en-US" sz="2400" b="0" i="1" smtClean="0">
                        <a:latin typeface="Cambria Math" panose="02040503050406030204" pitchFamily="18" charset="0"/>
                      </a:rPr>
                      <m:t>𝑃𝑟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≤5;</m:t>
                        </m:r>
                        <m:r>
                          <a:rPr lang="en-US" sz="2400" b="0" i="1" smtClean="0">
                            <a:latin typeface="Cambria Math" panose="02040503050406030204" pitchFamily="18" charset="0"/>
                          </a:rPr>
                          <m:t>𝜆</m:t>
                        </m:r>
                        <m:r>
                          <a:rPr lang="en-US" sz="2400" b="0" i="1" smtClean="0">
                            <a:latin typeface="Cambria Math" panose="02040503050406030204" pitchFamily="18" charset="0"/>
                          </a:rPr>
                          <m:t>=4 </m:t>
                        </m:r>
                      </m:e>
                    </m:d>
                    <m:r>
                      <a:rPr lang="en-US" sz="2400" b="0" i="1" smtClean="0">
                        <a:latin typeface="Cambria Math" panose="02040503050406030204" pitchFamily="18" charset="0"/>
                      </a:rPr>
                      <m:t>≈ .63</m:t>
                    </m:r>
                  </m:oMath>
                </a14:m>
                <a:r>
                  <a:rPr lang="en-US" sz="2400" dirty="0">
                    <a:latin typeface="Calibri"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68" r="-81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732BDAC-D9DD-4D53-B6D7-730E2DD494E7}"/>
              </a:ext>
            </a:extLst>
          </p:cNvPr>
          <p:cNvPicPr>
            <a:picLocks noChangeAspect="1"/>
          </p:cNvPicPr>
          <p:nvPr/>
        </p:nvPicPr>
        <p:blipFill>
          <a:blip r:embed="rId4"/>
          <a:stretch>
            <a:fillRect/>
          </a:stretch>
        </p:blipFill>
        <p:spPr>
          <a:xfrm>
            <a:off x="1103203" y="2205540"/>
            <a:ext cx="4054057" cy="994860"/>
          </a:xfrm>
          <a:prstGeom prst="rect">
            <a:avLst/>
          </a:prstGeom>
        </p:spPr>
      </p:pic>
      <p:pic>
        <p:nvPicPr>
          <p:cNvPr id="5122" name="Picture 2">
            <a:extLst>
              <a:ext uri="{FF2B5EF4-FFF2-40B4-BE49-F238E27FC236}">
                <a16:creationId xmlns:a16="http://schemas.microsoft.com/office/drawing/2014/main" id="{0266FFED-DAFF-4691-91B0-E65BF64A04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600200"/>
            <a:ext cx="7924800" cy="5059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259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Distribution</a:t>
            </a:r>
          </a:p>
        </p:txBody>
      </p:sp>
      <p:sp>
        <p:nvSpPr>
          <p:cNvPr id="3" name="Content Placeholder 2"/>
          <p:cNvSpPr>
            <a:spLocks noGrp="1"/>
          </p:cNvSpPr>
          <p:nvPr>
            <p:ph idx="1"/>
          </p:nvPr>
        </p:nvSpPr>
        <p:spPr/>
        <p:txBody>
          <a:bodyPr/>
          <a:lstStyle/>
          <a:p>
            <a:r>
              <a:rPr lang="en-US" dirty="0">
                <a:solidFill>
                  <a:schemeClr val="tx1"/>
                </a:solidFill>
              </a:rPr>
              <a:t>The probability of a specific value given a certain </a:t>
            </a:r>
            <a:r>
              <a:rPr lang="en-US" b="1" i="1" dirty="0">
                <a:solidFill>
                  <a:schemeClr val="tx1"/>
                </a:solidFill>
              </a:rPr>
              <a:t>population</a:t>
            </a:r>
            <a:r>
              <a:rPr lang="en-US" dirty="0">
                <a:solidFill>
                  <a:schemeClr val="tx1"/>
                </a:solidFill>
              </a:rPr>
              <a:t> mean and variance. </a:t>
            </a:r>
          </a:p>
          <a:p>
            <a:pPr lvl="1"/>
            <a:r>
              <a:rPr lang="en-US" dirty="0">
                <a:solidFill>
                  <a:schemeClr val="tx1"/>
                </a:solidFill>
              </a:rPr>
              <a:t>Also </a:t>
            </a:r>
            <a:r>
              <a:rPr lang="en-US" dirty="0"/>
              <a:t>called Gaussian distribution. </a:t>
            </a:r>
            <a:endParaRPr lang="en-US" dirty="0">
              <a:solidFill>
                <a:schemeClr val="tx1"/>
              </a:solidFill>
            </a:endParaRPr>
          </a:p>
          <a:p>
            <a:pPr lvl="1"/>
            <a:r>
              <a:rPr lang="en-US" dirty="0">
                <a:solidFill>
                  <a:schemeClr val="tx1"/>
                </a:solidFill>
              </a:rPr>
              <a:t>Mean = median = mode</a:t>
            </a:r>
          </a:p>
          <a:p>
            <a:pPr lvl="1"/>
            <a:r>
              <a:rPr lang="en-US" altLang="zh-CN" dirty="0"/>
              <a:t>Symmetrical</a:t>
            </a:r>
          </a:p>
          <a:p>
            <a:pPr lvl="2"/>
            <a:r>
              <a:rPr lang="en-US" dirty="0">
                <a:solidFill>
                  <a:schemeClr val="tx1"/>
                </a:solidFill>
              </a:rPr>
              <a:t>S</a:t>
            </a:r>
            <a:r>
              <a:rPr lang="en-US" altLang="zh-CN" dirty="0">
                <a:solidFill>
                  <a:schemeClr val="tx1"/>
                </a:solidFill>
              </a:rPr>
              <a:t>ame amount of area on either side of the population mean</a:t>
            </a:r>
            <a:endParaRPr lang="en-US" dirty="0">
              <a:solidFill>
                <a:schemeClr val="tx1"/>
              </a:solidFill>
            </a:endParaRPr>
          </a:p>
          <a:p>
            <a:pPr lvl="2"/>
            <a:endParaRPr lang="en-US" dirty="0"/>
          </a:p>
        </p:txBody>
      </p:sp>
    </p:spTree>
    <p:extLst>
      <p:ext uri="{BB962C8B-B14F-4D97-AF65-F5344CB8AC3E}">
        <p14:creationId xmlns:p14="http://schemas.microsoft.com/office/powerpoint/2010/main" val="390731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spcBef>
                    <a:spcPts val="800"/>
                  </a:spcBef>
                  <a:buFont typeface="Arial" charset="0"/>
                  <a:buChar char="•"/>
                  <a:defRPr/>
                </a:pPr>
                <a:r>
                  <a:rPr lang="en-US" dirty="0">
                    <a:latin typeface="Calibri" charset="0"/>
                  </a:rPr>
                  <a:t>Probability density function</a:t>
                </a:r>
              </a:p>
              <a:p>
                <a:pPr>
                  <a:spcBef>
                    <a:spcPts val="800"/>
                  </a:spcBef>
                  <a:buFont typeface="Arial" charset="0"/>
                  <a:buChar char="•"/>
                  <a:defRPr/>
                </a:pPr>
                <a:endParaRPr lang="en-US" dirty="0">
                  <a:latin typeface="Calibri" charset="0"/>
                </a:endParaRPr>
              </a:p>
              <a:p>
                <a:pPr marL="0" indent="0">
                  <a:spcBef>
                    <a:spcPts val="800"/>
                  </a:spcBef>
                  <a:buNone/>
                  <a:defRPr/>
                </a:pPr>
                <a:endParaRPr lang="en-US" dirty="0">
                  <a:latin typeface="Calibri" charset="0"/>
                </a:endParaRPr>
              </a:p>
              <a:p>
                <a:pPr lvl="1">
                  <a:spcBef>
                    <a:spcPts val="800"/>
                  </a:spcBef>
                  <a:buFont typeface="Arial" charset="0"/>
                  <a:buChar char="•"/>
                  <a:defRPr/>
                </a:pPr>
                <a:r>
                  <a:rPr lang="en-US" dirty="0">
                    <a:latin typeface="Calibri" charset="0"/>
                  </a:rPr>
                  <a:t>e.g., the probability (</a:t>
                </a:r>
                <a:r>
                  <a:rPr lang="en-US" i="1" dirty="0">
                    <a:latin typeface="Calibri" charset="0"/>
                  </a:rPr>
                  <a:t>f</a:t>
                </a:r>
                <a:r>
                  <a:rPr lang="en-US" dirty="0">
                    <a:latin typeface="Calibri" charset="0"/>
                  </a:rPr>
                  <a:t>) to observe the number of (</a:t>
                </a:r>
                <a:r>
                  <a:rPr lang="en-US" i="1" dirty="0">
                    <a:latin typeface="Calibri" charset="0"/>
                  </a:rPr>
                  <a:t>z </a:t>
                </a:r>
                <a:r>
                  <a:rPr lang="en-US" dirty="0">
                    <a:latin typeface="Calibri" charset="0"/>
                  </a:rPr>
                  <a:t>=)</a:t>
                </a:r>
                <a:r>
                  <a:rPr lang="en-US" i="1" dirty="0">
                    <a:latin typeface="Calibri" charset="0"/>
                  </a:rPr>
                  <a:t> </a:t>
                </a:r>
                <a:r>
                  <a:rPr lang="en-US" dirty="0">
                    <a:latin typeface="Calibri" charset="0"/>
                  </a:rPr>
                  <a:t>4 in a population with mean </a:t>
                </a:r>
                <a:r>
                  <a:rPr lang="en-US" i="1" dirty="0">
                    <a:latin typeface="Calibri" charset="0"/>
                  </a:rPr>
                  <a:t>(</a:t>
                </a:r>
                <a14:m>
                  <m:oMath xmlns:m="http://schemas.openxmlformats.org/officeDocument/2006/math">
                    <m:r>
                      <a:rPr lang="en-US" b="0" i="1" smtClean="0">
                        <a:latin typeface="Cambria Math" panose="02040503050406030204" pitchFamily="18" charset="0"/>
                      </a:rPr>
                      <m:t>𝜇</m:t>
                    </m:r>
                  </m:oMath>
                </a14:m>
                <a:r>
                  <a:rPr lang="en-US" i="1" dirty="0">
                    <a:latin typeface="Calibri" charset="0"/>
                  </a:rPr>
                  <a:t> </a:t>
                </a:r>
                <a:r>
                  <a:rPr lang="en-US" dirty="0">
                    <a:latin typeface="Calibri" charset="0"/>
                  </a:rPr>
                  <a:t>=</a:t>
                </a:r>
                <a:r>
                  <a:rPr lang="en-US" i="1" dirty="0">
                    <a:latin typeface="Calibri" charset="0"/>
                  </a:rPr>
                  <a:t>) </a:t>
                </a:r>
                <a:r>
                  <a:rPr lang="en-US" dirty="0">
                    <a:latin typeface="Calibri" charset="0"/>
                  </a:rPr>
                  <a:t>0 and variance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i="1" dirty="0">
                    <a:latin typeface="Calibri" charset="0"/>
                  </a:rPr>
                  <a:t> </a:t>
                </a:r>
                <a:r>
                  <a:rPr lang="en-US" dirty="0">
                    <a:latin typeface="Calibri" charset="0"/>
                  </a:rPr>
                  <a:t>=) 5</a:t>
                </a:r>
                <a:r>
                  <a:rPr lang="en-US" i="1" dirty="0">
                    <a:latin typeface="Calibri" charset="0"/>
                  </a:rPr>
                  <a:t>:</a:t>
                </a:r>
                <a:r>
                  <a:rPr lang="en-US" dirty="0">
                    <a:latin typeface="Calibri" charset="0"/>
                  </a:rPr>
                  <a:t>  </a:t>
                </a:r>
              </a:p>
              <a:p>
                <a:pPr marL="457200" lvl="1" indent="0" algn="ctr">
                  <a:spcBef>
                    <a:spcPts val="800"/>
                  </a:spcBef>
                  <a:buNone/>
                  <a:defRPr/>
                </a:pPr>
                <a14:m>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4</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5</m:t>
                            </m:r>
                          </m:e>
                        </m:ra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r>
                              <a:rPr lang="en-US" sz="2400" b="0" i="1" smtClean="0">
                                <a:latin typeface="Cambria Math" panose="02040503050406030204" pitchFamily="18" charset="0"/>
                              </a:rPr>
                              <m:t>𝜋</m:t>
                            </m:r>
                          </m:e>
                        </m:rad>
                      </m:den>
                    </m:f>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4−0</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5</m:t>
                                        </m:r>
                                      </m:e>
                                    </m:rad>
                                  </m:den>
                                </m:f>
                              </m:e>
                            </m:d>
                          </m:e>
                          <m:sup>
                            <m:r>
                              <a:rPr lang="en-US" sz="2400" b="0" i="1" smtClean="0">
                                <a:latin typeface="Cambria Math" panose="02040503050406030204" pitchFamily="18" charset="0"/>
                              </a:rPr>
                              <m:t>2</m:t>
                            </m:r>
                          </m:sup>
                        </m:sSup>
                      </m:sup>
                    </m:sSup>
                    <m:r>
                      <a:rPr lang="en-US" sz="2400" b="0" i="1" smtClean="0">
                        <a:latin typeface="Cambria Math" panose="02040503050406030204" pitchFamily="18" charset="0"/>
                      </a:rPr>
                      <m:t>≈ .19</m:t>
                    </m:r>
                  </m:oMath>
                </a14:m>
                <a:r>
                  <a:rPr lang="en-US" sz="2400" dirty="0">
                    <a:latin typeface="Calibri" charset="0"/>
                  </a:rPr>
                  <a:t> </a:t>
                </a:r>
              </a:p>
              <a:p>
                <a:pPr>
                  <a:spcBef>
                    <a:spcPts val="800"/>
                  </a:spcBef>
                  <a:defRPr/>
                </a:pPr>
                <a:endParaRPr lang="en-US" sz="2800" dirty="0">
                  <a:latin typeface="Calibri"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68"/>
                </a:stretch>
              </a:blipFill>
            </p:spPr>
            <p:txBody>
              <a:bodyPr/>
              <a:lstStyle/>
              <a:p>
                <a:r>
                  <a:rPr lang="en-US">
                    <a:noFill/>
                  </a:rPr>
                  <a:t> </a:t>
                </a:r>
              </a:p>
            </p:txBody>
          </p:sp>
        </mc:Fallback>
      </mc:AlternateContent>
      <p:pic>
        <p:nvPicPr>
          <p:cNvPr id="6" name="Picture 5" descr="A close up of a clock&#10;&#10;Description automatically generated">
            <a:extLst>
              <a:ext uri="{FF2B5EF4-FFF2-40B4-BE49-F238E27FC236}">
                <a16:creationId xmlns:a16="http://schemas.microsoft.com/office/drawing/2014/main" id="{264D3A2E-3530-4D0F-80FA-DF53C6033F40}"/>
              </a:ext>
            </a:extLst>
          </p:cNvPr>
          <p:cNvPicPr>
            <a:picLocks noChangeAspect="1"/>
          </p:cNvPicPr>
          <p:nvPr/>
        </p:nvPicPr>
        <p:blipFill rotWithShape="1">
          <a:blip r:embed="rId4"/>
          <a:srcRect b="15828"/>
          <a:stretch/>
        </p:blipFill>
        <p:spPr>
          <a:xfrm>
            <a:off x="1136504" y="2303425"/>
            <a:ext cx="4620829" cy="972355"/>
          </a:xfrm>
          <a:prstGeom prst="rect">
            <a:avLst/>
          </a:prstGeom>
        </p:spPr>
      </p:pic>
      <p:pic>
        <p:nvPicPr>
          <p:cNvPr id="9" name="Picture 2">
            <a:extLst>
              <a:ext uri="{FF2B5EF4-FFF2-40B4-BE49-F238E27FC236}">
                <a16:creationId xmlns:a16="http://schemas.microsoft.com/office/drawing/2014/main" id="{6555594B-BDB3-4ABC-BDF4-DA908F1054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600200"/>
            <a:ext cx="8229600" cy="5036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727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Normal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spcBef>
                    <a:spcPts val="600"/>
                  </a:spcBef>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=0, </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=1</m:t>
                    </m:r>
                  </m:oMath>
                </a14:m>
                <a:endParaRPr lang="en-US" altLang="zh-CN" sz="2400" b="1" i="1" dirty="0"/>
              </a:p>
              <a:p>
                <a:pPr>
                  <a:spcBef>
                    <a:spcPts val="600"/>
                  </a:spcBef>
                </a:pPr>
                <a:r>
                  <a:rPr lang="en-US" dirty="0">
                    <a:solidFill>
                      <a:schemeClr val="tx1"/>
                    </a:solidFill>
                  </a:rPr>
                  <a:t>1 </a:t>
                </a:r>
                <a:r>
                  <a:rPr lang="en-US" dirty="0" err="1">
                    <a:solidFill>
                      <a:schemeClr val="tx1"/>
                    </a:solidFill>
                  </a:rPr>
                  <a:t>sd</a:t>
                </a:r>
                <a:r>
                  <a:rPr lang="en-US" dirty="0">
                    <a:solidFill>
                      <a:schemeClr val="tx1"/>
                    </a:solidFill>
                  </a:rPr>
                  <a:t> from the mean</a:t>
                </a:r>
              </a:p>
              <a:p>
                <a:pPr lvl="1">
                  <a:spcBef>
                    <a:spcPts val="600"/>
                  </a:spcBef>
                </a:pPr>
                <a:r>
                  <a:rPr lang="en-US" sz="2400" dirty="0">
                    <a:solidFill>
                      <a:schemeClr val="tx1"/>
                    </a:solidFill>
                  </a:rPr>
                  <a:t>Contains roughly 68.2% of all areas </a:t>
                </a:r>
                <a:r>
                  <a:rPr lang="en-US" sz="2400" dirty="0">
                    <a:solidFill>
                      <a:schemeClr val="tx1"/>
                    </a:solidFill>
                    <a:sym typeface="Wingdings" panose="05000000000000000000" pitchFamily="2" charset="2"/>
                  </a:rPr>
                  <a:t> 68.2% of probability</a:t>
                </a:r>
                <a:endParaRPr lang="en-US" sz="2400" dirty="0">
                  <a:solidFill>
                    <a:schemeClr val="tx1"/>
                  </a:solidFill>
                </a:endParaRPr>
              </a:p>
              <a:p>
                <a:pPr>
                  <a:spcBef>
                    <a:spcPts val="600"/>
                  </a:spcBef>
                </a:pPr>
                <a:r>
                  <a:rPr lang="en-US" dirty="0">
                    <a:solidFill>
                      <a:schemeClr val="tx1"/>
                    </a:solidFill>
                  </a:rPr>
                  <a:t>2 </a:t>
                </a:r>
                <a:r>
                  <a:rPr lang="en-US" dirty="0" err="1">
                    <a:solidFill>
                      <a:schemeClr val="tx1"/>
                    </a:solidFill>
                  </a:rPr>
                  <a:t>sd</a:t>
                </a:r>
                <a:r>
                  <a:rPr lang="en-US" dirty="0">
                    <a:solidFill>
                      <a:schemeClr val="tx1"/>
                    </a:solidFill>
                  </a:rPr>
                  <a:t> from the mean</a:t>
                </a:r>
              </a:p>
              <a:p>
                <a:pPr lvl="1">
                  <a:spcBef>
                    <a:spcPts val="600"/>
                  </a:spcBef>
                  <a:spcAft>
                    <a:spcPts val="0"/>
                  </a:spcAft>
                </a:pPr>
                <a:r>
                  <a:rPr lang="en-US" sz="2400" dirty="0">
                    <a:solidFill>
                      <a:schemeClr val="tx1"/>
                    </a:solidFill>
                  </a:rPr>
                  <a:t>95.4%</a:t>
                </a:r>
              </a:p>
              <a:p>
                <a:pPr>
                  <a:spcBef>
                    <a:spcPts val="600"/>
                  </a:spcBef>
                </a:pPr>
                <a:r>
                  <a:rPr lang="en-US" dirty="0">
                    <a:solidFill>
                      <a:schemeClr val="tx1"/>
                    </a:solidFill>
                  </a:rPr>
                  <a:t>3 </a:t>
                </a:r>
                <a:r>
                  <a:rPr lang="en-US" dirty="0" err="1">
                    <a:solidFill>
                      <a:schemeClr val="tx1"/>
                    </a:solidFill>
                  </a:rPr>
                  <a:t>sd</a:t>
                </a:r>
                <a:r>
                  <a:rPr lang="en-US" dirty="0">
                    <a:solidFill>
                      <a:schemeClr val="tx1"/>
                    </a:solidFill>
                  </a:rPr>
                  <a:t> from the mean</a:t>
                </a:r>
              </a:p>
              <a:p>
                <a:pPr lvl="1">
                  <a:spcBef>
                    <a:spcPts val="600"/>
                  </a:spcBef>
                  <a:spcAft>
                    <a:spcPts val="0"/>
                  </a:spcAft>
                </a:pPr>
                <a:r>
                  <a:rPr lang="en-US" sz="2400" dirty="0">
                    <a:solidFill>
                      <a:schemeClr val="tx1"/>
                    </a:solidFill>
                  </a:rPr>
                  <a:t>99.7%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704"/>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64D82D19-9CB2-4E0A-BD9F-96EFB1372203}" type="slidenum">
              <a:rPr lang="en-US" smtClean="0"/>
              <a:t>59</a:t>
            </a:fld>
            <a:endParaRPr lang="en-US"/>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266" y="3759200"/>
            <a:ext cx="4572001" cy="278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824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Why is good statistics beneficial?</a:t>
            </a:r>
            <a:endParaRPr lang="en-US" dirty="0"/>
          </a:p>
        </p:txBody>
      </p:sp>
      <p:sp>
        <p:nvSpPr>
          <p:cNvPr id="3" name="Content Placeholder 2"/>
          <p:cNvSpPr>
            <a:spLocks noGrp="1"/>
          </p:cNvSpPr>
          <p:nvPr>
            <p:ph idx="1"/>
          </p:nvPr>
        </p:nvSpPr>
        <p:spPr/>
        <p:txBody>
          <a:bodyPr/>
          <a:lstStyle/>
          <a:p>
            <a:pPr algn="l"/>
            <a:r>
              <a:rPr lang="en-US" dirty="0"/>
              <a:t>And the example about shopping decision:</a:t>
            </a:r>
          </a:p>
          <a:p>
            <a:pPr lvl="1" algn="l"/>
            <a:endParaRPr lang="en-US" dirty="0"/>
          </a:p>
        </p:txBody>
      </p:sp>
      <p:pic>
        <p:nvPicPr>
          <p:cNvPr id="4" name="图片 3"/>
          <p:cNvPicPr>
            <a:picLocks noChangeAspect="1"/>
          </p:cNvPicPr>
          <p:nvPr/>
        </p:nvPicPr>
        <p:blipFill rotWithShape="1">
          <a:blip r:embed="rId2"/>
          <a:srcRect l="38032" t="20033" r="34077" b="35220"/>
          <a:stretch/>
        </p:blipFill>
        <p:spPr>
          <a:xfrm>
            <a:off x="838200" y="2437103"/>
            <a:ext cx="3124200" cy="2819401"/>
          </a:xfrm>
          <a:prstGeom prst="rect">
            <a:avLst/>
          </a:prstGeom>
        </p:spPr>
      </p:pic>
      <p:pic>
        <p:nvPicPr>
          <p:cNvPr id="5" name="图片 4"/>
          <p:cNvPicPr>
            <a:picLocks noChangeAspect="1"/>
          </p:cNvPicPr>
          <p:nvPr/>
        </p:nvPicPr>
        <p:blipFill rotWithShape="1">
          <a:blip r:embed="rId3"/>
          <a:srcRect l="64844" t="43902" r="9375" b="8876"/>
          <a:stretch/>
        </p:blipFill>
        <p:spPr>
          <a:xfrm>
            <a:off x="4360718" y="2437103"/>
            <a:ext cx="2746664" cy="2829897"/>
          </a:xfrm>
          <a:prstGeom prst="rect">
            <a:avLst/>
          </a:prstGeom>
        </p:spPr>
      </p:pic>
      <p:sp>
        <p:nvSpPr>
          <p:cNvPr id="8" name="圆角矩形标注 7"/>
          <p:cNvSpPr/>
          <p:nvPr/>
        </p:nvSpPr>
        <p:spPr>
          <a:xfrm>
            <a:off x="2400300" y="5410200"/>
            <a:ext cx="2895600" cy="1216607"/>
          </a:xfrm>
          <a:prstGeom prst="wedgeRoundRectCallout">
            <a:avLst>
              <a:gd name="adj1" fmla="val 6123"/>
              <a:gd name="adj2" fmla="val -70993"/>
              <a:gd name="adj3" fmla="val 16667"/>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2700000" scaled="1"/>
            <a:tileRect/>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a:solidFill>
                  <a:schemeClr val="tx1"/>
                </a:solidFill>
              </a:rPr>
              <a:t>Which one would you buy? </a:t>
            </a:r>
            <a:endParaRPr lang="zh-CN" altLang="en-US" sz="2400" dirty="0">
              <a:solidFill>
                <a:schemeClr val="tx1"/>
              </a:solidFill>
            </a:endParaRPr>
          </a:p>
        </p:txBody>
      </p:sp>
      <p:sp>
        <p:nvSpPr>
          <p:cNvPr id="14" name="圆角矩形 13"/>
          <p:cNvSpPr/>
          <p:nvPr/>
        </p:nvSpPr>
        <p:spPr>
          <a:xfrm>
            <a:off x="626918" y="5256504"/>
            <a:ext cx="7467600" cy="14478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b="1" dirty="0">
                <a:solidFill>
                  <a:schemeClr val="tx1"/>
                </a:solidFill>
              </a:rPr>
              <a:t>Pay attention to the sample size!</a:t>
            </a:r>
          </a:p>
          <a:p>
            <a:r>
              <a:rPr lang="en-US" altLang="zh-CN" sz="2400" dirty="0">
                <a:solidFill>
                  <a:schemeClr val="tx1"/>
                </a:solidFill>
              </a:rPr>
              <a:t>Do you trust larger sample (mouse 1 with 3771 rates) or smaller sample (mouse 2 with 123 rates)? </a:t>
            </a:r>
            <a:endParaRPr lang="zh-CN" altLang="en-US" sz="2400" dirty="0">
              <a:solidFill>
                <a:schemeClr val="tx1"/>
              </a:solidFill>
            </a:endParaRPr>
          </a:p>
        </p:txBody>
      </p:sp>
    </p:spTree>
    <p:extLst>
      <p:ext uri="{BB962C8B-B14F-4D97-AF65-F5344CB8AC3E}">
        <p14:creationId xmlns:p14="http://schemas.microsoft.com/office/powerpoint/2010/main" val="37002968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Normal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solidFill>
                      <a:schemeClr val="tx1"/>
                    </a:solidFill>
                  </a:rPr>
                  <a:t>Z-distribution</a:t>
                </a:r>
              </a:p>
              <a:p>
                <a:pPr lvl="1"/>
                <a:r>
                  <a:rPr lang="en-US" dirty="0">
                    <a:solidFill>
                      <a:schemeClr val="tx1"/>
                    </a:solidFill>
                  </a:rPr>
                  <a:t>Used to get </a:t>
                </a:r>
                <a:r>
                  <a:rPr lang="en-US" b="1" dirty="0">
                    <a:solidFill>
                      <a:schemeClr val="tx1"/>
                    </a:solidFill>
                  </a:rPr>
                  <a:t>Z-scores</a:t>
                </a:r>
              </a:p>
              <a:p>
                <a:pPr lvl="1"/>
                <a:r>
                  <a:rPr lang="en-US" dirty="0"/>
                  <a:t>Number of standard deviations from the mean</a:t>
                </a:r>
              </a:p>
              <a:p>
                <a:pPr lvl="1"/>
                <a:r>
                  <a:rPr lang="en-US" dirty="0"/>
                  <a:t>For population: </a:t>
                </a:r>
              </a:p>
              <a:p>
                <a:pPr lvl="2"/>
                <a:r>
                  <a:rPr lang="en-US" sz="2800" i="1" dirty="0"/>
                  <a:t>Z</a:t>
                </a:r>
                <a:r>
                  <a:rPr lang="en-US" sz="2800" dirty="0"/>
                  <a:t> = </a:t>
                </a:r>
                <a14:m>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𝑋</m:t>
                        </m:r>
                        <m:r>
                          <a:rPr lang="en-US" altLang="zh-CN" sz="2800" i="1">
                            <a:latin typeface="Cambria Math" panose="02040503050406030204" pitchFamily="18" charset="0"/>
                          </a:rPr>
                          <m:t> −</m:t>
                        </m:r>
                        <m:r>
                          <a:rPr lang="en-US" altLang="zh-CN" sz="2800" i="1">
                            <a:latin typeface="Cambria Math" panose="02040503050406030204" pitchFamily="18" charset="0"/>
                          </a:rPr>
                          <m:t>𝜇</m:t>
                        </m:r>
                        <m:r>
                          <a:rPr lang="en-US" altLang="zh-CN" sz="2800" i="1">
                            <a:latin typeface="Cambria Math" panose="02040503050406030204" pitchFamily="18" charset="0"/>
                          </a:rPr>
                          <m:t> </m:t>
                        </m:r>
                      </m:num>
                      <m:den>
                        <m:r>
                          <a:rPr lang="en-US" altLang="zh-CN" sz="2800" i="1">
                            <a:latin typeface="Cambria Math" panose="02040503050406030204" pitchFamily="18" charset="0"/>
                          </a:rPr>
                          <m:t>𝜎</m:t>
                        </m:r>
                      </m:den>
                    </m:f>
                  </m:oMath>
                </a14:m>
                <a:endParaRPr lang="en-US" altLang="zh-CN" sz="2800" dirty="0"/>
              </a:p>
              <a:p>
                <a:pPr lvl="1"/>
                <a:r>
                  <a:rPr lang="en-US" dirty="0"/>
                  <a:t>For sample:</a:t>
                </a:r>
              </a:p>
              <a:p>
                <a:pPr lvl="2"/>
                <a:r>
                  <a:rPr lang="en-US" altLang="zh-CN" sz="2800" i="1" dirty="0"/>
                  <a:t>Z</a:t>
                </a:r>
                <a:r>
                  <a:rPr lang="en-US" altLang="zh-CN" sz="2800" dirty="0"/>
                  <a:t> = </a:t>
                </a:r>
                <a14:m>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𝑋</m:t>
                        </m:r>
                        <m:r>
                          <a:rPr lang="en-US" altLang="zh-CN" sz="2800" i="1">
                            <a:latin typeface="Cambria Math" panose="02040503050406030204" pitchFamily="18" charset="0"/>
                          </a:rPr>
                          <m:t> − </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𝑥</m:t>
                            </m:r>
                          </m:e>
                        </m:acc>
                      </m:num>
                      <m:den>
                        <m:r>
                          <a:rPr lang="en-US" altLang="zh-CN" sz="2800" i="1">
                            <a:latin typeface="Cambria Math" panose="02040503050406030204" pitchFamily="18" charset="0"/>
                          </a:rPr>
                          <m:t>𝑠</m:t>
                        </m:r>
                      </m:den>
                    </m:f>
                  </m:oMath>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704" t="-1568"/>
                </a:stretch>
              </a:blipFill>
            </p:spPr>
            <p:txBody>
              <a:bodyPr/>
              <a:lstStyle/>
              <a:p>
                <a:r>
                  <a:rPr lang="en-US">
                    <a:noFill/>
                  </a:rPr>
                  <a:t> </a:t>
                </a:r>
              </a:p>
            </p:txBody>
          </p:sp>
        </mc:Fallback>
      </mc:AlternateContent>
    </p:spTree>
    <p:extLst>
      <p:ext uri="{BB962C8B-B14F-4D97-AF65-F5344CB8AC3E}">
        <p14:creationId xmlns:p14="http://schemas.microsoft.com/office/powerpoint/2010/main" val="30420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a:t>
            </a:r>
          </a:p>
        </p:txBody>
      </p:sp>
      <p:sp>
        <p:nvSpPr>
          <p:cNvPr id="3" name="Content Placeholder 2"/>
          <p:cNvSpPr>
            <a:spLocks noGrp="1"/>
          </p:cNvSpPr>
          <p:nvPr>
            <p:ph idx="1"/>
          </p:nvPr>
        </p:nvSpPr>
        <p:spPr/>
        <p:txBody>
          <a:bodyPr>
            <a:normAutofit/>
          </a:bodyPr>
          <a:lstStyle/>
          <a:p>
            <a:r>
              <a:rPr lang="en-US" altLang="zh-CN" dirty="0">
                <a:solidFill>
                  <a:schemeClr val="tx1"/>
                </a:solidFill>
              </a:rPr>
              <a:t>Tells us exactly where one data point is located in the distribution</a:t>
            </a:r>
            <a:r>
              <a:rPr lang="en-US" dirty="0">
                <a:solidFill>
                  <a:schemeClr val="tx1"/>
                </a:solidFill>
              </a:rPr>
              <a:t>:</a:t>
            </a:r>
          </a:p>
          <a:p>
            <a:pPr lvl="1">
              <a:spcAft>
                <a:spcPts val="600"/>
              </a:spcAft>
            </a:pPr>
            <a:r>
              <a:rPr lang="en-US" dirty="0">
                <a:solidFill>
                  <a:schemeClr val="tx1"/>
                </a:solidFill>
              </a:rPr>
              <a:t>The </a:t>
            </a:r>
            <a:r>
              <a:rPr lang="en-US" i="1" dirty="0">
                <a:solidFill>
                  <a:schemeClr val="tx1"/>
                </a:solidFill>
              </a:rPr>
              <a:t>sign</a:t>
            </a:r>
            <a:r>
              <a:rPr lang="en-US" dirty="0">
                <a:solidFill>
                  <a:schemeClr val="tx1"/>
                </a:solidFill>
              </a:rPr>
              <a:t> of the z-score (+ or -) identifies whether that particular score is </a:t>
            </a:r>
            <a:r>
              <a:rPr lang="en-US" i="1" dirty="0">
                <a:solidFill>
                  <a:schemeClr val="tx1"/>
                </a:solidFill>
              </a:rPr>
              <a:t>above or below the mean</a:t>
            </a:r>
          </a:p>
          <a:p>
            <a:pPr marL="514350" lvl="2" indent="0">
              <a:spcBef>
                <a:spcPts val="0"/>
              </a:spcBef>
              <a:spcAft>
                <a:spcPts val="600"/>
              </a:spcAft>
              <a:buNone/>
            </a:pPr>
            <a:r>
              <a:rPr lang="en-US" dirty="0">
                <a:solidFill>
                  <a:schemeClr val="tx1"/>
                </a:solidFill>
              </a:rPr>
              <a:t>+ : above the mean</a:t>
            </a:r>
          </a:p>
          <a:p>
            <a:pPr marL="514350" lvl="2" indent="0">
              <a:spcBef>
                <a:spcPts val="0"/>
              </a:spcBef>
              <a:spcAft>
                <a:spcPts val="600"/>
              </a:spcAft>
              <a:buNone/>
            </a:pPr>
            <a:r>
              <a:rPr lang="en-US" dirty="0">
                <a:solidFill>
                  <a:schemeClr val="tx1"/>
                </a:solidFill>
              </a:rPr>
              <a:t>- : below the mean</a:t>
            </a:r>
          </a:p>
          <a:p>
            <a:pPr lvl="1">
              <a:spcAft>
                <a:spcPts val="600"/>
              </a:spcAft>
            </a:pPr>
            <a:r>
              <a:rPr lang="en-US" altLang="zh-CN" dirty="0"/>
              <a:t>Examples</a:t>
            </a:r>
          </a:p>
          <a:p>
            <a:pPr lvl="2">
              <a:spcAft>
                <a:spcPts val="600"/>
              </a:spcAft>
            </a:pPr>
            <a:r>
              <a:rPr lang="en-US" altLang="zh-CN" dirty="0"/>
              <a:t>Someone got an IQ of 130. What is his/her z-score? </a:t>
            </a:r>
          </a:p>
          <a:p>
            <a:pPr lvl="2">
              <a:spcAft>
                <a:spcPts val="600"/>
              </a:spcAft>
            </a:pPr>
            <a:r>
              <a:rPr lang="en-US" altLang="zh-CN" dirty="0"/>
              <a:t>Someone got an IQ of 70. What is his/her z-score?</a:t>
            </a:r>
          </a:p>
          <a:p>
            <a:pPr marL="514350" lvl="2" indent="0">
              <a:spcBef>
                <a:spcPts val="0"/>
              </a:spcBef>
              <a:spcAft>
                <a:spcPts val="600"/>
              </a:spcAft>
              <a:buNone/>
            </a:pPr>
            <a:endParaRPr lang="en-US" dirty="0">
              <a:solidFill>
                <a:schemeClr val="tx1"/>
              </a:solidFill>
            </a:endParaRPr>
          </a:p>
          <a:p>
            <a:pPr lvl="1"/>
            <a:endParaRPr lang="en-US" dirty="0">
              <a:solidFill>
                <a:schemeClr val="tx1"/>
              </a:solidFill>
            </a:endParaRPr>
          </a:p>
          <a:p>
            <a:pPr lvl="1"/>
            <a:endParaRPr lang="en-US" dirty="0"/>
          </a:p>
          <a:p>
            <a:pPr lvl="1"/>
            <a:endParaRPr lang="en-US" dirty="0"/>
          </a:p>
        </p:txBody>
      </p:sp>
      <p:sp>
        <p:nvSpPr>
          <p:cNvPr id="4" name="灯片编号占位符 3"/>
          <p:cNvSpPr>
            <a:spLocks noGrp="1"/>
          </p:cNvSpPr>
          <p:nvPr>
            <p:ph type="sldNum" sz="quarter" idx="12"/>
          </p:nvPr>
        </p:nvSpPr>
        <p:spPr/>
        <p:txBody>
          <a:bodyPr/>
          <a:lstStyle/>
          <a:p>
            <a:fld id="{64D82D19-9CB2-4E0A-BD9F-96EFB1372203}" type="slidenum">
              <a:rPr lang="en-US" smtClean="0"/>
              <a:t>61</a:t>
            </a:fld>
            <a:endParaRPr lang="en-US"/>
          </a:p>
        </p:txBody>
      </p:sp>
    </p:spTree>
    <p:extLst>
      <p:ext uri="{BB962C8B-B14F-4D97-AF65-F5344CB8AC3E}">
        <p14:creationId xmlns:p14="http://schemas.microsoft.com/office/powerpoint/2010/main" val="166230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Going from z back to 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solidFill>
                      <a:schemeClr val="tx1"/>
                    </a:solidFill>
                  </a:rPr>
                  <a:t>We can also calculate the x values based on their z scores.</a:t>
                </a:r>
              </a:p>
              <a:p>
                <a:pPr lvl="1"/>
                <a:r>
                  <a:rPr lang="en-US" altLang="zh-CN" dirty="0"/>
                  <a:t>For population: </a:t>
                </a:r>
                <a:r>
                  <a:rPr lang="en-US" altLang="zh-CN" i="1" dirty="0"/>
                  <a:t>X </a:t>
                </a:r>
                <a:r>
                  <a:rPr lang="en-US" altLang="zh-CN" dirty="0"/>
                  <a:t>= </a:t>
                </a:r>
                <a:r>
                  <a:rPr lang="en-US" altLang="zh-CN" i="1" dirty="0"/>
                  <a:t>μ</a:t>
                </a:r>
                <a:r>
                  <a:rPr lang="en-US" altLang="zh-CN" dirty="0"/>
                  <a:t> + </a:t>
                </a:r>
                <a:r>
                  <a:rPr lang="en-US" altLang="zh-CN" i="1" dirty="0"/>
                  <a:t>z * σ</a:t>
                </a:r>
              </a:p>
              <a:p>
                <a:pPr lvl="1"/>
                <a:r>
                  <a:rPr lang="en-US" altLang="zh-CN" dirty="0"/>
                  <a:t>For sample: </a:t>
                </a:r>
                <a:r>
                  <a:rPr lang="en-US" altLang="zh-CN" i="1" dirty="0"/>
                  <a:t>X </a:t>
                </a:r>
                <a:r>
                  <a:rPr lang="en-US" altLang="zh-CN" dirty="0"/>
                  <a:t>= </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𝑥</m:t>
                        </m:r>
                      </m:e>
                    </m:acc>
                  </m:oMath>
                </a14:m>
                <a:r>
                  <a:rPr lang="en-US" altLang="zh-CN" dirty="0"/>
                  <a:t> + </a:t>
                </a:r>
                <a:r>
                  <a:rPr lang="en-US" altLang="zh-CN" i="1" dirty="0"/>
                  <a:t>z * s</a:t>
                </a:r>
                <a:endParaRPr lang="en-US" altLang="zh-CN" dirty="0"/>
              </a:p>
              <a:p>
                <a:pPr lvl="1"/>
                <a:endParaRPr lang="en-US" dirty="0"/>
              </a:p>
              <a:p>
                <a:pPr marL="411480" lvl="1" indent="0">
                  <a:buNone/>
                </a:pPr>
                <a:endParaRPr lang="en-US" dirty="0"/>
              </a:p>
              <a:p>
                <a:pPr marL="41148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704" t="-1568"/>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64D82D19-9CB2-4E0A-BD9F-96EFB1372203}" type="slidenum">
              <a:rPr lang="en-US" smtClean="0"/>
              <a:t>62</a:t>
            </a:fld>
            <a:endParaRPr lang="en-US"/>
          </a:p>
        </p:txBody>
      </p:sp>
    </p:spTree>
    <p:extLst>
      <p:ext uri="{BB962C8B-B14F-4D97-AF65-F5344CB8AC3E}">
        <p14:creationId xmlns:p14="http://schemas.microsoft.com/office/powerpoint/2010/main" val="1634823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Z-score </a:t>
            </a:r>
            <a:r>
              <a:rPr lang="en-US" altLang="zh-CN" dirty="0">
                <a:sym typeface="Wingdings" panose="05000000000000000000" pitchFamily="2" charset="2"/>
              </a:rPr>
              <a:t> probability</a:t>
            </a:r>
            <a:endParaRPr lang="en-US" dirty="0"/>
          </a:p>
        </p:txBody>
      </p:sp>
      <p:sp>
        <p:nvSpPr>
          <p:cNvPr id="3" name="Content Placeholder 2"/>
          <p:cNvSpPr>
            <a:spLocks noGrp="1"/>
          </p:cNvSpPr>
          <p:nvPr>
            <p:ph idx="1"/>
          </p:nvPr>
        </p:nvSpPr>
        <p:spPr>
          <a:xfrm>
            <a:off x="457200" y="1600200"/>
            <a:ext cx="5772037" cy="5057172"/>
          </a:xfrm>
        </p:spPr>
        <p:txBody>
          <a:bodyPr>
            <a:normAutofit/>
          </a:bodyPr>
          <a:lstStyle/>
          <a:p>
            <a:r>
              <a:rPr lang="en-US" dirty="0">
                <a:solidFill>
                  <a:schemeClr val="tx1"/>
                </a:solidFill>
              </a:rPr>
              <a:t>Z-scores can also be used to find the probability</a:t>
            </a:r>
          </a:p>
          <a:p>
            <a:pPr lvl="1"/>
            <a:r>
              <a:rPr lang="en-US" altLang="zh-CN" dirty="0"/>
              <a:t>Each z-score has a cumulative probability</a:t>
            </a:r>
          </a:p>
          <a:p>
            <a:pPr lvl="1"/>
            <a:r>
              <a:rPr lang="en-US" altLang="zh-CN" dirty="0"/>
              <a:t>The area </a:t>
            </a:r>
            <a:r>
              <a:rPr lang="en-US" altLang="zh-CN" i="1" dirty="0"/>
              <a:t>to the left</a:t>
            </a:r>
            <a:r>
              <a:rPr lang="en-US" altLang="zh-CN" dirty="0"/>
              <a:t> of the z-score</a:t>
            </a:r>
          </a:p>
          <a:p>
            <a:pPr marL="457200" lvl="1" indent="0">
              <a:buNone/>
            </a:pPr>
            <a:endParaRPr lang="en-US" altLang="zh-CN" dirty="0"/>
          </a:p>
          <a:p>
            <a:pPr lvl="1"/>
            <a:endParaRPr lang="en-US" b="1" dirty="0">
              <a:solidFill>
                <a:schemeClr val="tx1"/>
              </a:solidFill>
            </a:endParaRPr>
          </a:p>
        </p:txBody>
      </p:sp>
      <p:sp>
        <p:nvSpPr>
          <p:cNvPr id="4" name="灯片编号占位符 3"/>
          <p:cNvSpPr>
            <a:spLocks noGrp="1"/>
          </p:cNvSpPr>
          <p:nvPr>
            <p:ph type="sldNum" sz="quarter" idx="12"/>
          </p:nvPr>
        </p:nvSpPr>
        <p:spPr/>
        <p:txBody>
          <a:bodyPr/>
          <a:lstStyle/>
          <a:p>
            <a:fld id="{64D82D19-9CB2-4E0A-BD9F-96EFB1372203}" type="slidenum">
              <a:rPr lang="en-US" smtClean="0"/>
              <a:t>63</a:t>
            </a:fld>
            <a:endParaRPr lang="en-US"/>
          </a:p>
        </p:txBody>
      </p:sp>
      <p:grpSp>
        <p:nvGrpSpPr>
          <p:cNvPr id="31" name="Group 30">
            <a:extLst>
              <a:ext uri="{FF2B5EF4-FFF2-40B4-BE49-F238E27FC236}">
                <a16:creationId xmlns:a16="http://schemas.microsoft.com/office/drawing/2014/main" id="{B9992E55-019B-44FA-8CF0-722BB1C0CA86}"/>
              </a:ext>
            </a:extLst>
          </p:cNvPr>
          <p:cNvGrpSpPr/>
          <p:nvPr/>
        </p:nvGrpSpPr>
        <p:grpSpPr>
          <a:xfrm>
            <a:off x="5311212" y="3339618"/>
            <a:ext cx="3810000" cy="2076450"/>
            <a:chOff x="5029200" y="4315113"/>
            <a:chExt cx="3810000" cy="2076450"/>
          </a:xfrm>
        </p:grpSpPr>
        <p:pic>
          <p:nvPicPr>
            <p:cNvPr id="32" name="Picture 2" descr="http://www.oswego.edu/%7Esrp/stats/images/z.gif">
              <a:extLst>
                <a:ext uri="{FF2B5EF4-FFF2-40B4-BE49-F238E27FC236}">
                  <a16:creationId xmlns:a16="http://schemas.microsoft.com/office/drawing/2014/main" id="{CA094F42-E234-47E8-A69A-7D53231B4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315113"/>
              <a:ext cx="3810000" cy="207645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54">
              <a:extLst>
                <a:ext uri="{FF2B5EF4-FFF2-40B4-BE49-F238E27FC236}">
                  <a16:creationId xmlns:a16="http://schemas.microsoft.com/office/drawing/2014/main" id="{93F0FB6E-8208-44F6-A749-B2C80EB3535E}"/>
                </a:ext>
              </a:extLst>
            </p:cNvPr>
            <p:cNvGrpSpPr/>
            <p:nvPr/>
          </p:nvGrpSpPr>
          <p:grpSpPr>
            <a:xfrm>
              <a:off x="5504204" y="4391313"/>
              <a:ext cx="1771650" cy="1647825"/>
              <a:chOff x="5791200" y="2895600"/>
              <a:chExt cx="1771650" cy="1647825"/>
            </a:xfrm>
          </p:grpSpPr>
          <p:cxnSp>
            <p:nvCxnSpPr>
              <p:cNvPr id="35" name="Straight Connector 34">
                <a:extLst>
                  <a:ext uri="{FF2B5EF4-FFF2-40B4-BE49-F238E27FC236}">
                    <a16:creationId xmlns:a16="http://schemas.microsoft.com/office/drawing/2014/main" id="{F5AFD6BF-5693-4AAC-AAF3-C5DF044A8EA7}"/>
                  </a:ext>
                </a:extLst>
              </p:cNvPr>
              <p:cNvCxnSpPr/>
              <p:nvPr/>
            </p:nvCxnSpPr>
            <p:spPr>
              <a:xfrm>
                <a:off x="5943600" y="4495800"/>
                <a:ext cx="762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9">
                <a:extLst>
                  <a:ext uri="{FF2B5EF4-FFF2-40B4-BE49-F238E27FC236}">
                    <a16:creationId xmlns:a16="http://schemas.microsoft.com/office/drawing/2014/main" id="{7AFD7386-051F-4084-B310-113778927FAC}"/>
                  </a:ext>
                </a:extLst>
              </p:cNvPr>
              <p:cNvCxnSpPr/>
              <p:nvPr/>
            </p:nvCxnSpPr>
            <p:spPr>
              <a:xfrm>
                <a:off x="6019800" y="4457700"/>
                <a:ext cx="114300" cy="8572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10">
                <a:extLst>
                  <a:ext uri="{FF2B5EF4-FFF2-40B4-BE49-F238E27FC236}">
                    <a16:creationId xmlns:a16="http://schemas.microsoft.com/office/drawing/2014/main" id="{66A27E6D-FF77-4EF7-81C6-799C3D10402B}"/>
                  </a:ext>
                </a:extLst>
              </p:cNvPr>
              <p:cNvCxnSpPr/>
              <p:nvPr/>
            </p:nvCxnSpPr>
            <p:spPr>
              <a:xfrm>
                <a:off x="6172200" y="4381500"/>
                <a:ext cx="173830" cy="16192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15">
                <a:extLst>
                  <a:ext uri="{FF2B5EF4-FFF2-40B4-BE49-F238E27FC236}">
                    <a16:creationId xmlns:a16="http://schemas.microsoft.com/office/drawing/2014/main" id="{1B75F0F6-88C9-4D66-A01D-86E86363A0A6}"/>
                  </a:ext>
                </a:extLst>
              </p:cNvPr>
              <p:cNvCxnSpPr/>
              <p:nvPr/>
            </p:nvCxnSpPr>
            <p:spPr>
              <a:xfrm>
                <a:off x="5791200" y="4505325"/>
                <a:ext cx="762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17">
                <a:extLst>
                  <a:ext uri="{FF2B5EF4-FFF2-40B4-BE49-F238E27FC236}">
                    <a16:creationId xmlns:a16="http://schemas.microsoft.com/office/drawing/2014/main" id="{089CAB4C-75CD-414D-8C0C-15A1F6633063}"/>
                  </a:ext>
                </a:extLst>
              </p:cNvPr>
              <p:cNvCxnSpPr/>
              <p:nvPr/>
            </p:nvCxnSpPr>
            <p:spPr>
              <a:xfrm>
                <a:off x="6286500" y="4267200"/>
                <a:ext cx="266700" cy="27622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19">
                <a:extLst>
                  <a:ext uri="{FF2B5EF4-FFF2-40B4-BE49-F238E27FC236}">
                    <a16:creationId xmlns:a16="http://schemas.microsoft.com/office/drawing/2014/main" id="{0F9D016A-B8FC-432A-ADF3-2231FFE139AA}"/>
                  </a:ext>
                </a:extLst>
              </p:cNvPr>
              <p:cNvCxnSpPr/>
              <p:nvPr/>
            </p:nvCxnSpPr>
            <p:spPr>
              <a:xfrm>
                <a:off x="6400800" y="4098131"/>
                <a:ext cx="457200" cy="43576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21">
                <a:extLst>
                  <a:ext uri="{FF2B5EF4-FFF2-40B4-BE49-F238E27FC236}">
                    <a16:creationId xmlns:a16="http://schemas.microsoft.com/office/drawing/2014/main" id="{559326BE-B47A-46BC-8539-6C07D6C62CF3}"/>
                  </a:ext>
                </a:extLst>
              </p:cNvPr>
              <p:cNvCxnSpPr/>
              <p:nvPr/>
            </p:nvCxnSpPr>
            <p:spPr>
              <a:xfrm>
                <a:off x="6496050" y="3886200"/>
                <a:ext cx="666750" cy="65722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23">
                <a:extLst>
                  <a:ext uri="{FF2B5EF4-FFF2-40B4-BE49-F238E27FC236}">
                    <a16:creationId xmlns:a16="http://schemas.microsoft.com/office/drawing/2014/main" id="{55499858-512A-4463-AD30-24CA806F5836}"/>
                  </a:ext>
                </a:extLst>
              </p:cNvPr>
              <p:cNvCxnSpPr/>
              <p:nvPr/>
            </p:nvCxnSpPr>
            <p:spPr>
              <a:xfrm>
                <a:off x="6629400" y="3657600"/>
                <a:ext cx="838200" cy="88582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25">
                <a:extLst>
                  <a:ext uri="{FF2B5EF4-FFF2-40B4-BE49-F238E27FC236}">
                    <a16:creationId xmlns:a16="http://schemas.microsoft.com/office/drawing/2014/main" id="{26FF2E23-EB35-4317-A25E-34539E3A0DFB}"/>
                  </a:ext>
                </a:extLst>
              </p:cNvPr>
              <p:cNvCxnSpPr/>
              <p:nvPr/>
            </p:nvCxnSpPr>
            <p:spPr>
              <a:xfrm>
                <a:off x="6724650" y="3429000"/>
                <a:ext cx="838200" cy="88701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27">
                <a:extLst>
                  <a:ext uri="{FF2B5EF4-FFF2-40B4-BE49-F238E27FC236}">
                    <a16:creationId xmlns:a16="http://schemas.microsoft.com/office/drawing/2014/main" id="{9135AFD5-17A2-4F10-80D8-2F0FFB0FE0A5}"/>
                  </a:ext>
                </a:extLst>
              </p:cNvPr>
              <p:cNvCxnSpPr/>
              <p:nvPr/>
            </p:nvCxnSpPr>
            <p:spPr>
              <a:xfrm>
                <a:off x="6829425" y="3200400"/>
                <a:ext cx="714375" cy="762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29">
                <a:extLst>
                  <a:ext uri="{FF2B5EF4-FFF2-40B4-BE49-F238E27FC236}">
                    <a16:creationId xmlns:a16="http://schemas.microsoft.com/office/drawing/2014/main" id="{DCE2FF87-9E68-4A78-B708-D623EF78CEB4}"/>
                  </a:ext>
                </a:extLst>
              </p:cNvPr>
              <p:cNvCxnSpPr/>
              <p:nvPr/>
            </p:nvCxnSpPr>
            <p:spPr>
              <a:xfrm>
                <a:off x="6934200" y="3000375"/>
                <a:ext cx="609600" cy="65722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33">
                <a:extLst>
                  <a:ext uri="{FF2B5EF4-FFF2-40B4-BE49-F238E27FC236}">
                    <a16:creationId xmlns:a16="http://schemas.microsoft.com/office/drawing/2014/main" id="{30290A0B-68E7-462F-9564-12C3813DEED3}"/>
                  </a:ext>
                </a:extLst>
              </p:cNvPr>
              <p:cNvCxnSpPr/>
              <p:nvPr/>
            </p:nvCxnSpPr>
            <p:spPr>
              <a:xfrm>
                <a:off x="7093743" y="2895600"/>
                <a:ext cx="373857" cy="381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35">
                <a:extLst>
                  <a:ext uri="{FF2B5EF4-FFF2-40B4-BE49-F238E27FC236}">
                    <a16:creationId xmlns:a16="http://schemas.microsoft.com/office/drawing/2014/main" id="{0FF001C7-AC26-4CCA-B684-35EAA66CF4A7}"/>
                  </a:ext>
                </a:extLst>
              </p:cNvPr>
              <p:cNvCxnSpPr/>
              <p:nvPr/>
            </p:nvCxnSpPr>
            <p:spPr>
              <a:xfrm>
                <a:off x="6095998" y="4423171"/>
                <a:ext cx="163117" cy="12025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37">
                <a:extLst>
                  <a:ext uri="{FF2B5EF4-FFF2-40B4-BE49-F238E27FC236}">
                    <a16:creationId xmlns:a16="http://schemas.microsoft.com/office/drawing/2014/main" id="{4BFB5AB1-B42A-4DF1-8FB4-8E2E9638FDA5}"/>
                  </a:ext>
                </a:extLst>
              </p:cNvPr>
              <p:cNvCxnSpPr/>
              <p:nvPr/>
            </p:nvCxnSpPr>
            <p:spPr>
              <a:xfrm>
                <a:off x="6215062" y="4319587"/>
                <a:ext cx="204788" cy="21431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38">
                <a:extLst>
                  <a:ext uri="{FF2B5EF4-FFF2-40B4-BE49-F238E27FC236}">
                    <a16:creationId xmlns:a16="http://schemas.microsoft.com/office/drawing/2014/main" id="{B065095A-AA10-43F5-B073-2F02712F0D17}"/>
                  </a:ext>
                </a:extLst>
              </p:cNvPr>
              <p:cNvCxnSpPr/>
              <p:nvPr/>
            </p:nvCxnSpPr>
            <p:spPr>
              <a:xfrm>
                <a:off x="5867400" y="4505325"/>
                <a:ext cx="762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39">
                <a:extLst>
                  <a:ext uri="{FF2B5EF4-FFF2-40B4-BE49-F238E27FC236}">
                    <a16:creationId xmlns:a16="http://schemas.microsoft.com/office/drawing/2014/main" id="{A2E8D016-9DAB-459F-92C8-0D3DCF79DBCD}"/>
                  </a:ext>
                </a:extLst>
              </p:cNvPr>
              <p:cNvCxnSpPr/>
              <p:nvPr/>
            </p:nvCxnSpPr>
            <p:spPr>
              <a:xfrm>
                <a:off x="6346030" y="4167187"/>
                <a:ext cx="342900" cy="37623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40">
                <a:extLst>
                  <a:ext uri="{FF2B5EF4-FFF2-40B4-BE49-F238E27FC236}">
                    <a16:creationId xmlns:a16="http://schemas.microsoft.com/office/drawing/2014/main" id="{28E0BE73-8607-4E15-A7EC-EEAD0C43F774}"/>
                  </a:ext>
                </a:extLst>
              </p:cNvPr>
              <p:cNvCxnSpPr/>
              <p:nvPr/>
            </p:nvCxnSpPr>
            <p:spPr>
              <a:xfrm>
                <a:off x="6460330" y="3998118"/>
                <a:ext cx="552451" cy="54530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41">
                <a:extLst>
                  <a:ext uri="{FF2B5EF4-FFF2-40B4-BE49-F238E27FC236}">
                    <a16:creationId xmlns:a16="http://schemas.microsoft.com/office/drawing/2014/main" id="{A2547A1A-4E46-4003-9C2E-FF243006FFC2}"/>
                  </a:ext>
                </a:extLst>
              </p:cNvPr>
              <p:cNvCxnSpPr/>
              <p:nvPr/>
            </p:nvCxnSpPr>
            <p:spPr>
              <a:xfrm>
                <a:off x="6555580" y="3786187"/>
                <a:ext cx="759620" cy="74771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Straight Connector 42">
                <a:extLst>
                  <a:ext uri="{FF2B5EF4-FFF2-40B4-BE49-F238E27FC236}">
                    <a16:creationId xmlns:a16="http://schemas.microsoft.com/office/drawing/2014/main" id="{0346C913-5500-4447-A5A0-4DA658C184BB}"/>
                  </a:ext>
                </a:extLst>
              </p:cNvPr>
              <p:cNvCxnSpPr/>
              <p:nvPr/>
            </p:nvCxnSpPr>
            <p:spPr>
              <a:xfrm>
                <a:off x="6688930" y="3557587"/>
                <a:ext cx="838200" cy="88582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Straight Connector 43">
                <a:extLst>
                  <a:ext uri="{FF2B5EF4-FFF2-40B4-BE49-F238E27FC236}">
                    <a16:creationId xmlns:a16="http://schemas.microsoft.com/office/drawing/2014/main" id="{583E5E70-C707-4BC9-B68C-5E5AF5283A11}"/>
                  </a:ext>
                </a:extLst>
              </p:cNvPr>
              <p:cNvCxnSpPr/>
              <p:nvPr/>
            </p:nvCxnSpPr>
            <p:spPr>
              <a:xfrm>
                <a:off x="6784180" y="3328987"/>
                <a:ext cx="778670" cy="8382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44">
                <a:extLst>
                  <a:ext uri="{FF2B5EF4-FFF2-40B4-BE49-F238E27FC236}">
                    <a16:creationId xmlns:a16="http://schemas.microsoft.com/office/drawing/2014/main" id="{4D323B91-EB98-4303-A26E-D57F4E5B096F}"/>
                  </a:ext>
                </a:extLst>
              </p:cNvPr>
              <p:cNvCxnSpPr/>
              <p:nvPr/>
            </p:nvCxnSpPr>
            <p:spPr>
              <a:xfrm>
                <a:off x="6888955" y="3100387"/>
                <a:ext cx="654845" cy="685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Straight Connector 45">
                <a:extLst>
                  <a:ext uri="{FF2B5EF4-FFF2-40B4-BE49-F238E27FC236}">
                    <a16:creationId xmlns:a16="http://schemas.microsoft.com/office/drawing/2014/main" id="{F4AE2E18-03CF-4D2F-BDAC-4356C70E850E}"/>
                  </a:ext>
                </a:extLst>
              </p:cNvPr>
              <p:cNvCxnSpPr/>
              <p:nvPr/>
            </p:nvCxnSpPr>
            <p:spPr>
              <a:xfrm>
                <a:off x="7012781" y="2926556"/>
                <a:ext cx="531019" cy="55483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4">
              <a:extLst>
                <a:ext uri="{FF2B5EF4-FFF2-40B4-BE49-F238E27FC236}">
                  <a16:creationId xmlns:a16="http://schemas.microsoft.com/office/drawing/2014/main" id="{6AB0B0A5-FCC6-412D-A7DC-DEF404CF7D94}"/>
                </a:ext>
              </a:extLst>
            </p:cNvPr>
            <p:cNvCxnSpPr/>
            <p:nvPr/>
          </p:nvCxnSpPr>
          <p:spPr>
            <a:xfrm flipH="1" flipV="1">
              <a:off x="7274609" y="4500897"/>
              <a:ext cx="28629" cy="1747501"/>
            </a:xfrm>
            <a:prstGeom prst="line">
              <a:avLst/>
            </a:prstGeom>
            <a:ln w="1905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01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spcBef>
                    <a:spcPts val="800"/>
                  </a:spcBef>
                  <a:buFont typeface="Arial" charset="0"/>
                  <a:buChar char="•"/>
                  <a:defRPr/>
                </a:pPr>
                <a:r>
                  <a:rPr lang="en-US" dirty="0">
                    <a:latin typeface="Calibri" charset="0"/>
                  </a:rPr>
                  <a:t>Cumulative distribution function (for standard normal distribution) </a:t>
                </a:r>
              </a:p>
              <a:p>
                <a:pPr marL="0" indent="0">
                  <a:spcBef>
                    <a:spcPts val="800"/>
                  </a:spcBef>
                  <a:buNone/>
                  <a:defRPr/>
                </a:pPr>
                <a:r>
                  <a:rPr lang="en-US" dirty="0">
                    <a:latin typeface="Calibri" charset="0"/>
                  </a:rPr>
                  <a:t>	</a:t>
                </a:r>
              </a:p>
              <a:p>
                <a:pPr>
                  <a:spcBef>
                    <a:spcPts val="800"/>
                  </a:spcBef>
                  <a:buFont typeface="Arial" charset="0"/>
                  <a:buChar char="•"/>
                  <a:defRPr/>
                </a:pPr>
                <a:endParaRPr lang="en-US" dirty="0">
                  <a:latin typeface="Calibri" charset="0"/>
                </a:endParaRPr>
              </a:p>
              <a:p>
                <a:pPr lvl="1">
                  <a:spcBef>
                    <a:spcPts val="800"/>
                  </a:spcBef>
                  <a:buFont typeface="Arial" charset="0"/>
                  <a:buChar char="•"/>
                  <a:defRPr/>
                </a:pPr>
                <a:r>
                  <a:rPr lang="en-US" dirty="0">
                    <a:latin typeface="Calibri" charset="0"/>
                  </a:rPr>
                  <a:t>e.g., the probability (</a:t>
                </a:r>
                <a:r>
                  <a:rPr lang="en-US" i="1" dirty="0">
                    <a:latin typeface="Calibri" charset="0"/>
                  </a:rPr>
                  <a:t>F</a:t>
                </a:r>
                <a:r>
                  <a:rPr lang="en-US" dirty="0">
                    <a:latin typeface="Calibri" charset="0"/>
                  </a:rPr>
                  <a:t>) to observe a value no larger than 2 in a population with mean </a:t>
                </a:r>
                <a:r>
                  <a:rPr lang="en-US" i="1" dirty="0">
                    <a:latin typeface="Calibri" charset="0"/>
                  </a:rPr>
                  <a:t>(</a:t>
                </a:r>
                <a14:m>
                  <m:oMath xmlns:m="http://schemas.openxmlformats.org/officeDocument/2006/math">
                    <m:r>
                      <a:rPr lang="en-US" i="1">
                        <a:latin typeface="Cambria Math" panose="02040503050406030204" pitchFamily="18" charset="0"/>
                      </a:rPr>
                      <m:t>𝜇</m:t>
                    </m:r>
                  </m:oMath>
                </a14:m>
                <a:r>
                  <a:rPr lang="en-US" i="1" dirty="0">
                    <a:latin typeface="Calibri" charset="0"/>
                  </a:rPr>
                  <a:t> </a:t>
                </a:r>
                <a:r>
                  <a:rPr lang="en-US" dirty="0">
                    <a:latin typeface="Calibri" charset="0"/>
                  </a:rPr>
                  <a:t>=</a:t>
                </a:r>
                <a:r>
                  <a:rPr lang="en-US" i="1" dirty="0">
                    <a:latin typeface="Calibri" charset="0"/>
                  </a:rPr>
                  <a:t>) </a:t>
                </a:r>
                <a:r>
                  <a:rPr lang="en-US" dirty="0">
                    <a:latin typeface="Calibri" charset="0"/>
                  </a:rPr>
                  <a:t>0 and variance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oMath>
                </a14:m>
                <a:r>
                  <a:rPr lang="en-US" i="1" dirty="0">
                    <a:latin typeface="Calibri" charset="0"/>
                  </a:rPr>
                  <a:t> </a:t>
                </a:r>
                <a:r>
                  <a:rPr lang="en-US" dirty="0">
                    <a:latin typeface="Calibri" charset="0"/>
                  </a:rPr>
                  <a:t>=) 1</a:t>
                </a:r>
                <a:r>
                  <a:rPr lang="en-US" i="1" dirty="0">
                    <a:latin typeface="Calibri" charset="0"/>
                  </a:rPr>
                  <a:t>:</a:t>
                </a:r>
                <a:r>
                  <a:rPr lang="en-US" dirty="0">
                    <a:latin typeface="Calibri" charset="0"/>
                  </a:rPr>
                  <a:t> </a:t>
                </a:r>
                <a14:m>
                  <m:oMath xmlns:m="http://schemas.openxmlformats.org/officeDocument/2006/math">
                    <m:r>
                      <a:rPr lang="en-US" sz="2400" b="0" i="1" smtClean="0">
                        <a:latin typeface="Cambria Math" panose="02040503050406030204" pitchFamily="18" charset="0"/>
                      </a:rPr>
                      <m:t>𝑃𝑟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≤4</m:t>
                        </m:r>
                      </m:e>
                    </m:d>
                    <m:r>
                      <a:rPr lang="en-US" sz="2400" b="0" i="1" smtClean="0">
                        <a:latin typeface="Cambria Math" panose="02040503050406030204" pitchFamily="18" charset="0"/>
                      </a:rPr>
                      <m:t>≈ .98</m:t>
                    </m:r>
                  </m:oMath>
                </a14:m>
                <a:r>
                  <a:rPr lang="en-US" sz="2400" dirty="0">
                    <a:latin typeface="Calibri"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568" r="-1556"/>
                </a:stretch>
              </a:blipFill>
            </p:spPr>
            <p:txBody>
              <a:bodyPr/>
              <a:lstStyle/>
              <a:p>
                <a:r>
                  <a:rPr lang="en-US">
                    <a:noFill/>
                  </a:rPr>
                  <a:t> </a:t>
                </a:r>
              </a:p>
            </p:txBody>
          </p:sp>
        </mc:Fallback>
      </mc:AlternateContent>
      <p:pic>
        <p:nvPicPr>
          <p:cNvPr id="5" name="Picture 4" descr="A picture containing object, clock&#10;&#10;Description automatically generated">
            <a:extLst>
              <a:ext uri="{FF2B5EF4-FFF2-40B4-BE49-F238E27FC236}">
                <a16:creationId xmlns:a16="http://schemas.microsoft.com/office/drawing/2014/main" id="{D3F5E964-2BCE-4FD3-8581-51421A68B2F6}"/>
              </a:ext>
            </a:extLst>
          </p:cNvPr>
          <p:cNvPicPr>
            <a:picLocks noChangeAspect="1"/>
          </p:cNvPicPr>
          <p:nvPr/>
        </p:nvPicPr>
        <p:blipFill>
          <a:blip r:embed="rId4"/>
          <a:stretch>
            <a:fillRect/>
          </a:stretch>
        </p:blipFill>
        <p:spPr>
          <a:xfrm>
            <a:off x="1437065" y="2714525"/>
            <a:ext cx="4454855" cy="976941"/>
          </a:xfrm>
          <a:prstGeom prst="rect">
            <a:avLst/>
          </a:prstGeom>
        </p:spPr>
      </p:pic>
      <p:pic>
        <p:nvPicPr>
          <p:cNvPr id="8" name="Picture 2" descr="Cumulative distribution function for the normal distribution">
            <a:extLst>
              <a:ext uri="{FF2B5EF4-FFF2-40B4-BE49-F238E27FC236}">
                <a16:creationId xmlns:a16="http://schemas.microsoft.com/office/drawing/2014/main" id="{48FD904B-AE7F-4ED0-9E78-FEFD7D8F84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067" y="1348337"/>
            <a:ext cx="8195733" cy="52350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9716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Z-test</a:t>
            </a:r>
            <a:endParaRPr lang="zh-CN" altLang="en-US" dirty="0"/>
          </a:p>
        </p:txBody>
      </p:sp>
      <p:sp>
        <p:nvSpPr>
          <p:cNvPr id="3" name="内容占位符 2"/>
          <p:cNvSpPr>
            <a:spLocks noGrp="1"/>
          </p:cNvSpPr>
          <p:nvPr>
            <p:ph idx="1"/>
          </p:nvPr>
        </p:nvSpPr>
        <p:spPr/>
        <p:txBody>
          <a:bodyPr/>
          <a:lstStyle/>
          <a:p>
            <a:r>
              <a:rPr lang="en-US" altLang="zh-CN" dirty="0"/>
              <a:t>Basically it is a series of transformations</a:t>
            </a:r>
          </a:p>
          <a:p>
            <a:pPr lvl="1"/>
            <a:r>
              <a:rPr lang="en-US" altLang="zh-CN" dirty="0"/>
              <a:t>Data point </a:t>
            </a:r>
            <a:r>
              <a:rPr lang="en-US" altLang="zh-CN" dirty="0">
                <a:sym typeface="Wingdings" panose="05000000000000000000" pitchFamily="2" charset="2"/>
              </a:rPr>
              <a:t> z-score  probability</a:t>
            </a:r>
          </a:p>
          <a:p>
            <a:pPr lvl="2"/>
            <a:r>
              <a:rPr lang="en-US" altLang="zh-CN" dirty="0">
                <a:sym typeface="Wingdings" panose="05000000000000000000" pitchFamily="2" charset="2"/>
              </a:rPr>
              <a:t>E.g., IQ of 115  z = 1  probability = 84%</a:t>
            </a:r>
            <a:endParaRPr lang="zh-CN" altLang="en-US" dirty="0"/>
          </a:p>
        </p:txBody>
      </p:sp>
      <p:sp>
        <p:nvSpPr>
          <p:cNvPr id="4" name="灯片编号占位符 3"/>
          <p:cNvSpPr>
            <a:spLocks noGrp="1"/>
          </p:cNvSpPr>
          <p:nvPr>
            <p:ph type="sldNum" sz="quarter" idx="12"/>
          </p:nvPr>
        </p:nvSpPr>
        <p:spPr/>
        <p:txBody>
          <a:bodyPr/>
          <a:lstStyle/>
          <a:p>
            <a:fld id="{64D82D19-9CB2-4E0A-BD9F-96EFB1372203}" type="slidenum">
              <a:rPr lang="en-US" smtClean="0"/>
              <a:t>65</a:t>
            </a:fld>
            <a:endParaRPr lang="en-US"/>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678524"/>
            <a:ext cx="5673286" cy="2050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79160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rPr>
              <a:t>Central Limit Theorem (CLT)</a:t>
            </a:r>
            <a:endParaRPr lang="en-US" dirty="0"/>
          </a:p>
        </p:txBody>
      </p:sp>
      <p:sp>
        <p:nvSpPr>
          <p:cNvPr id="3" name="Content Placeholder 2"/>
          <p:cNvSpPr>
            <a:spLocks noGrp="1"/>
          </p:cNvSpPr>
          <p:nvPr>
            <p:ph idx="1"/>
          </p:nvPr>
        </p:nvSpPr>
        <p:spPr/>
        <p:txBody>
          <a:bodyPr>
            <a:normAutofit/>
          </a:bodyPr>
          <a:lstStyle/>
          <a:p>
            <a:pPr marL="0" indent="0" algn="ctr">
              <a:spcBef>
                <a:spcPts val="800"/>
              </a:spcBef>
              <a:buNone/>
              <a:defRPr/>
            </a:pPr>
            <a:r>
              <a:rPr lang="en-US" b="1" dirty="0">
                <a:solidFill>
                  <a:srgbClr val="FF0000"/>
                </a:solidFill>
                <a:latin typeface="Handwriting - Dakota" charset="0"/>
                <a:ea typeface="Handwriting - Dakota" charset="0"/>
                <a:cs typeface="Handwriting - Dakota" charset="0"/>
              </a:rPr>
              <a:t>Super important concept alert!</a:t>
            </a:r>
          </a:p>
          <a:p>
            <a:pPr>
              <a:spcBef>
                <a:spcPts val="800"/>
              </a:spcBef>
              <a:buFont typeface="Arial" charset="0"/>
              <a:buChar char="•"/>
              <a:defRPr/>
            </a:pPr>
            <a:r>
              <a:rPr lang="en-US" dirty="0">
                <a:latin typeface="Calibri" charset="0"/>
              </a:rPr>
              <a:t>As </a:t>
            </a:r>
            <a:r>
              <a:rPr lang="en-US" i="1" dirty="0">
                <a:latin typeface="Calibri" charset="0"/>
              </a:rPr>
              <a:t>n</a:t>
            </a:r>
            <a:r>
              <a:rPr lang="en-US" dirty="0">
                <a:latin typeface="Calibri" charset="0"/>
              </a:rPr>
              <a:t> increases, the distribution of sample means becomes more normal, regardless of population distribution shape</a:t>
            </a:r>
          </a:p>
        </p:txBody>
      </p:sp>
      <p:pic>
        <p:nvPicPr>
          <p:cNvPr id="7" name="Picture 6"/>
          <p:cNvPicPr>
            <a:picLocks noChangeAspect="1"/>
          </p:cNvPicPr>
          <p:nvPr/>
        </p:nvPicPr>
        <p:blipFill>
          <a:blip r:embed="rId3"/>
          <a:stretch>
            <a:fillRect/>
          </a:stretch>
        </p:blipFill>
        <p:spPr>
          <a:xfrm>
            <a:off x="2710872" y="4128786"/>
            <a:ext cx="4548909" cy="2430365"/>
          </a:xfrm>
          <a:prstGeom prst="rect">
            <a:avLst/>
          </a:prstGeom>
        </p:spPr>
      </p:pic>
      <p:sp>
        <p:nvSpPr>
          <p:cNvPr id="8" name="TextBox 7"/>
          <p:cNvSpPr txBox="1"/>
          <p:nvPr/>
        </p:nvSpPr>
        <p:spPr>
          <a:xfrm>
            <a:off x="55416" y="6560389"/>
            <a:ext cx="2577950" cy="246221"/>
          </a:xfrm>
          <a:prstGeom prst="rect">
            <a:avLst/>
          </a:prstGeom>
          <a:noFill/>
        </p:spPr>
        <p:txBody>
          <a:bodyPr wrap="none" rtlCol="0">
            <a:spAutoFit/>
          </a:bodyPr>
          <a:lstStyle/>
          <a:p>
            <a:r>
              <a:rPr lang="en-US" sz="1000" dirty="0"/>
              <a:t>Nature, 2013.  Importance of being uncertain.</a:t>
            </a:r>
          </a:p>
        </p:txBody>
      </p:sp>
    </p:spTree>
    <p:extLst>
      <p:ext uri="{BB962C8B-B14F-4D97-AF65-F5344CB8AC3E}">
        <p14:creationId xmlns:p14="http://schemas.microsoft.com/office/powerpoint/2010/main" val="5535443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rPr>
              <a:t>Central Limit Theorem (CLT)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spcBef>
                    <a:spcPts val="800"/>
                  </a:spcBef>
                  <a:buFont typeface="Arial" charset="0"/>
                  <a:buChar char="•"/>
                  <a:defRPr/>
                </a:pPr>
                <a:r>
                  <a:rPr lang="en-US" dirty="0">
                    <a:latin typeface="Calibri" charset="0"/>
                  </a:rPr>
                  <a:t>As </a:t>
                </a:r>
                <a:r>
                  <a:rPr lang="en-US" i="1" dirty="0">
                    <a:latin typeface="Calibri" charset="0"/>
                  </a:rPr>
                  <a:t>n</a:t>
                </a:r>
                <a:r>
                  <a:rPr lang="en-US" dirty="0">
                    <a:latin typeface="Calibri" charset="0"/>
                  </a:rPr>
                  <a:t> increases, </a:t>
                </a:r>
                <a14:m>
                  <m:oMath xmlns:m="http://schemas.openxmlformats.org/officeDocument/2006/math">
                    <m:r>
                      <a:rPr lang="en-US" b="0" i="1" smtClean="0">
                        <a:latin typeface="Cambria Math" panose="02040503050406030204" pitchFamily="18" charset="0"/>
                      </a:rPr>
                      <m:t>𝜎</m:t>
                    </m:r>
                  </m:oMath>
                </a14:m>
                <a:r>
                  <a:rPr lang="en-US" i="1" baseline="-25000" dirty="0">
                    <a:latin typeface="Calibri" charset="0"/>
                  </a:rPr>
                  <a:t> X̅</a:t>
                </a:r>
                <a:r>
                  <a:rPr lang="en-US" dirty="0">
                    <a:latin typeface="Calibri" charset="0"/>
                  </a:rPr>
                  <a:t> decreases, i.e. we get better estimates of the population mean 𝜇</a:t>
                </a:r>
              </a:p>
              <a:p>
                <a:pPr>
                  <a:spcBef>
                    <a:spcPts val="800"/>
                  </a:spcBef>
                  <a:buFont typeface="Arial" charset="0"/>
                  <a:buChar char="•"/>
                  <a:defRPr/>
                </a:pPr>
                <a:r>
                  <a:rPr lang="en-US" dirty="0">
                    <a:latin typeface="Calibri" charset="0"/>
                  </a:rPr>
                  <a:t>Thus big </a:t>
                </a:r>
                <a:r>
                  <a:rPr lang="en-US" i="1" dirty="0">
                    <a:latin typeface="Calibri" charset="0"/>
                  </a:rPr>
                  <a:t>n </a:t>
                </a:r>
                <a:r>
                  <a:rPr lang="en-US" dirty="0">
                    <a:latin typeface="Calibri" charset="0"/>
                  </a:rPr>
                  <a:t>makes 𝜇</a:t>
                </a:r>
                <a:r>
                  <a:rPr lang="en-US" i="1" baseline="-25000" dirty="0">
                    <a:latin typeface="Calibri" charset="0"/>
                  </a:rPr>
                  <a:t> X̅</a:t>
                </a:r>
                <a:r>
                  <a:rPr lang="en-US" dirty="0">
                    <a:latin typeface="Calibri" charset="0"/>
                  </a:rPr>
                  <a:t> ≅ 𝜇</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448"/>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4240496" y="4301626"/>
            <a:ext cx="4548909" cy="2430365"/>
          </a:xfrm>
          <a:prstGeom prst="rect">
            <a:avLst/>
          </a:prstGeom>
        </p:spPr>
      </p:pic>
      <p:sp>
        <p:nvSpPr>
          <p:cNvPr id="8" name="TextBox 7"/>
          <p:cNvSpPr txBox="1"/>
          <p:nvPr/>
        </p:nvSpPr>
        <p:spPr>
          <a:xfrm>
            <a:off x="55416" y="6560389"/>
            <a:ext cx="2577950" cy="246221"/>
          </a:xfrm>
          <a:prstGeom prst="rect">
            <a:avLst/>
          </a:prstGeom>
          <a:noFill/>
        </p:spPr>
        <p:txBody>
          <a:bodyPr wrap="none" rtlCol="0">
            <a:spAutoFit/>
          </a:bodyPr>
          <a:lstStyle/>
          <a:p>
            <a:r>
              <a:rPr lang="en-US" sz="1000" dirty="0"/>
              <a:t>Nature, 2013.  Importance of being uncertain.</a:t>
            </a:r>
          </a:p>
        </p:txBody>
      </p:sp>
    </p:spTree>
    <p:extLst>
      <p:ext uri="{BB962C8B-B14F-4D97-AF65-F5344CB8AC3E}">
        <p14:creationId xmlns:p14="http://schemas.microsoft.com/office/powerpoint/2010/main" val="2862498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rPr>
              <a:t>Central Limit Theorem (CLT)</a:t>
            </a:r>
            <a:endParaRPr lang="en-US" dirty="0"/>
          </a:p>
        </p:txBody>
      </p:sp>
      <p:sp>
        <p:nvSpPr>
          <p:cNvPr id="3" name="Content Placeholder 2"/>
          <p:cNvSpPr>
            <a:spLocks noGrp="1"/>
          </p:cNvSpPr>
          <p:nvPr>
            <p:ph idx="1"/>
          </p:nvPr>
        </p:nvSpPr>
        <p:spPr/>
        <p:txBody>
          <a:bodyPr>
            <a:normAutofit/>
          </a:bodyPr>
          <a:lstStyle/>
          <a:p>
            <a:pPr>
              <a:spcBef>
                <a:spcPts val="800"/>
              </a:spcBef>
              <a:buFont typeface="Arial" charset="0"/>
              <a:buChar char="•"/>
              <a:defRPr/>
            </a:pPr>
            <a:r>
              <a:rPr lang="en-US" dirty="0">
                <a:latin typeface="Calibri" charset="0"/>
              </a:rPr>
              <a:t>Increasing sample size improves estimates</a:t>
            </a:r>
          </a:p>
        </p:txBody>
      </p:sp>
      <p:sp>
        <p:nvSpPr>
          <p:cNvPr id="8" name="TextBox 7"/>
          <p:cNvSpPr txBox="1"/>
          <p:nvPr/>
        </p:nvSpPr>
        <p:spPr>
          <a:xfrm>
            <a:off x="55416" y="6560389"/>
            <a:ext cx="2577950" cy="246221"/>
          </a:xfrm>
          <a:prstGeom prst="rect">
            <a:avLst/>
          </a:prstGeom>
          <a:noFill/>
        </p:spPr>
        <p:txBody>
          <a:bodyPr wrap="none" rtlCol="0">
            <a:spAutoFit/>
          </a:bodyPr>
          <a:lstStyle/>
          <a:p>
            <a:r>
              <a:rPr lang="en-US" sz="1000" dirty="0"/>
              <a:t>Nature, 2013.  Importance of being uncertain.</a:t>
            </a:r>
          </a:p>
        </p:txBody>
      </p:sp>
      <p:pic>
        <p:nvPicPr>
          <p:cNvPr id="9" name="Picture 8"/>
          <p:cNvPicPr>
            <a:picLocks noChangeAspect="1"/>
          </p:cNvPicPr>
          <p:nvPr/>
        </p:nvPicPr>
        <p:blipFill rotWithShape="1">
          <a:blip r:embed="rId3"/>
          <a:srcRect r="70226" b="44435"/>
          <a:stretch/>
        </p:blipFill>
        <p:spPr>
          <a:xfrm>
            <a:off x="7323859" y="4910341"/>
            <a:ext cx="1917123" cy="1947659"/>
          </a:xfrm>
          <a:prstGeom prst="rect">
            <a:avLst/>
          </a:prstGeom>
        </p:spPr>
      </p:pic>
      <p:pic>
        <p:nvPicPr>
          <p:cNvPr id="5" name="Picture 4"/>
          <p:cNvPicPr>
            <a:picLocks noChangeAspect="1"/>
          </p:cNvPicPr>
          <p:nvPr/>
        </p:nvPicPr>
        <p:blipFill>
          <a:blip r:embed="rId4"/>
          <a:stretch>
            <a:fillRect/>
          </a:stretch>
        </p:blipFill>
        <p:spPr>
          <a:xfrm>
            <a:off x="1887548" y="2285503"/>
            <a:ext cx="5087017" cy="4125648"/>
          </a:xfrm>
          <a:prstGeom prst="rect">
            <a:avLst/>
          </a:prstGeom>
        </p:spPr>
      </p:pic>
    </p:spTree>
    <p:extLst>
      <p:ext uri="{BB962C8B-B14F-4D97-AF65-F5344CB8AC3E}">
        <p14:creationId xmlns:p14="http://schemas.microsoft.com/office/powerpoint/2010/main" val="18356546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D7C7-E147-4072-9167-1A223FB97C77}"/>
              </a:ext>
            </a:extLst>
          </p:cNvPr>
          <p:cNvSpPr>
            <a:spLocks noGrp="1"/>
          </p:cNvSpPr>
          <p:nvPr>
            <p:ph type="title"/>
          </p:nvPr>
        </p:nvSpPr>
        <p:spPr/>
        <p:txBody>
          <a:bodyPr/>
          <a:lstStyle/>
          <a:p>
            <a:r>
              <a:rPr lang="en-US" dirty="0">
                <a:latin typeface="Calibri" charset="0"/>
              </a:rPr>
              <a:t>Central Limit Theorem (CLT)</a:t>
            </a:r>
            <a:endParaRPr lang="en-US" dirty="0"/>
          </a:p>
        </p:txBody>
      </p:sp>
      <p:sp>
        <p:nvSpPr>
          <p:cNvPr id="3" name="Content Placeholder 2">
            <a:extLst>
              <a:ext uri="{FF2B5EF4-FFF2-40B4-BE49-F238E27FC236}">
                <a16:creationId xmlns:a16="http://schemas.microsoft.com/office/drawing/2014/main" id="{0C4842D6-A36D-491D-962B-3EED766DB315}"/>
              </a:ext>
            </a:extLst>
          </p:cNvPr>
          <p:cNvSpPr>
            <a:spLocks noGrp="1"/>
          </p:cNvSpPr>
          <p:nvPr>
            <p:ph idx="1"/>
          </p:nvPr>
        </p:nvSpPr>
        <p:spPr/>
        <p:txBody>
          <a:bodyPr/>
          <a:lstStyle/>
          <a:p>
            <a:r>
              <a:rPr lang="en-US" dirty="0"/>
              <a:t>Related concept: Confidence interval</a:t>
            </a:r>
          </a:p>
          <a:p>
            <a:pPr lvl="1"/>
            <a:r>
              <a:rPr lang="en-US" dirty="0"/>
              <a:t>How confident we are when obtaining a certain estimate.</a:t>
            </a:r>
          </a:p>
          <a:p>
            <a:pPr lvl="1"/>
            <a:r>
              <a:rPr lang="en-US" dirty="0"/>
              <a:t>Assuming that we sample enough times such that the estimate follows a distribution conforming to the central limit theorem (i.e., a normal distribution).</a:t>
            </a:r>
          </a:p>
          <a:p>
            <a:pPr lvl="1"/>
            <a:r>
              <a:rPr lang="en-US" dirty="0"/>
              <a:t>Thus, we can obtain an interval that describes the probability distribution of the estimate.</a:t>
            </a:r>
          </a:p>
          <a:p>
            <a:pPr lvl="1"/>
            <a:r>
              <a:rPr lang="en-US" dirty="0"/>
              <a:t>This is the confidence interval. </a:t>
            </a:r>
          </a:p>
        </p:txBody>
      </p:sp>
    </p:spTree>
    <p:extLst>
      <p:ext uri="{BB962C8B-B14F-4D97-AF65-F5344CB8AC3E}">
        <p14:creationId xmlns:p14="http://schemas.microsoft.com/office/powerpoint/2010/main" val="118254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Why is good statistics beneficial?</a:t>
            </a:r>
            <a:endParaRPr lang="en-US" dirty="0"/>
          </a:p>
        </p:txBody>
      </p:sp>
      <p:sp>
        <p:nvSpPr>
          <p:cNvPr id="3" name="Content Placeholder 2"/>
          <p:cNvSpPr>
            <a:spLocks noGrp="1"/>
          </p:cNvSpPr>
          <p:nvPr>
            <p:ph idx="1"/>
          </p:nvPr>
        </p:nvSpPr>
        <p:spPr/>
        <p:txBody>
          <a:bodyPr/>
          <a:lstStyle/>
          <a:p>
            <a:pPr algn="l"/>
            <a:r>
              <a:rPr lang="en-US" dirty="0"/>
              <a:t>Help us avoid biased judgment and make better decisions</a:t>
            </a:r>
          </a:p>
          <a:p>
            <a:pPr algn="l"/>
            <a:r>
              <a:rPr lang="en-US" dirty="0"/>
              <a:t>And why is it important for science? </a:t>
            </a:r>
          </a:p>
          <a:p>
            <a:pPr lvl="1" algn="l"/>
            <a:r>
              <a:rPr lang="en-US" dirty="0"/>
              <a:t>Science needs to be honest and unbiased.</a:t>
            </a:r>
          </a:p>
          <a:p>
            <a:pPr lvl="1" algn="l"/>
            <a:r>
              <a:rPr lang="en-US" dirty="0"/>
              <a:t>Statistics help scientists organize and communicate their findings. </a:t>
            </a:r>
          </a:p>
        </p:txBody>
      </p:sp>
    </p:spTree>
    <p:extLst>
      <p:ext uri="{BB962C8B-B14F-4D97-AF65-F5344CB8AC3E}">
        <p14:creationId xmlns:p14="http://schemas.microsoft.com/office/powerpoint/2010/main" val="271185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39D1-1892-428E-BD37-1D6BCDCEFCDD}"/>
              </a:ext>
            </a:extLst>
          </p:cNvPr>
          <p:cNvSpPr>
            <a:spLocks noGrp="1"/>
          </p:cNvSpPr>
          <p:nvPr>
            <p:ph type="title"/>
          </p:nvPr>
        </p:nvSpPr>
        <p:spPr/>
        <p:txBody>
          <a:bodyPr/>
          <a:lstStyle/>
          <a:p>
            <a:r>
              <a:rPr lang="en-US" dirty="0">
                <a:latin typeface="Calibri" charset="0"/>
              </a:rPr>
              <a:t>Central Limit Theorem (CLT)</a:t>
            </a:r>
            <a:endParaRPr lang="en-US" dirty="0"/>
          </a:p>
        </p:txBody>
      </p:sp>
      <p:sp>
        <p:nvSpPr>
          <p:cNvPr id="3" name="Content Placeholder 2">
            <a:extLst>
              <a:ext uri="{FF2B5EF4-FFF2-40B4-BE49-F238E27FC236}">
                <a16:creationId xmlns:a16="http://schemas.microsoft.com/office/drawing/2014/main" id="{26FD7BA4-0D79-4C20-BBE5-EB9F5A8B28D9}"/>
              </a:ext>
            </a:extLst>
          </p:cNvPr>
          <p:cNvSpPr>
            <a:spLocks noGrp="1"/>
          </p:cNvSpPr>
          <p:nvPr>
            <p:ph idx="1"/>
          </p:nvPr>
        </p:nvSpPr>
        <p:spPr/>
        <p:txBody>
          <a:bodyPr/>
          <a:lstStyle/>
          <a:p>
            <a:r>
              <a:rPr lang="en-US" dirty="0"/>
              <a:t>Related concept: Confidence interval</a:t>
            </a:r>
          </a:p>
          <a:p>
            <a:pPr lvl="1"/>
            <a:r>
              <a:rPr lang="en-US" dirty="0"/>
              <a:t>Usually, we use the 95% confidence interval </a:t>
            </a:r>
          </a:p>
          <a:p>
            <a:pPr lvl="2"/>
            <a:r>
              <a:rPr lang="en-US" dirty="0"/>
              <a:t>This is related to the significance level of .05, which we will come back to when talking about hypothesis testing. </a:t>
            </a:r>
          </a:p>
        </p:txBody>
      </p:sp>
    </p:spTree>
    <p:extLst>
      <p:ext uri="{BB962C8B-B14F-4D97-AF65-F5344CB8AC3E}">
        <p14:creationId xmlns:p14="http://schemas.microsoft.com/office/powerpoint/2010/main" val="3493365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a:t>
            </a:r>
          </a:p>
        </p:txBody>
      </p:sp>
      <p:sp>
        <p:nvSpPr>
          <p:cNvPr id="3" name="Content Placeholder 2"/>
          <p:cNvSpPr>
            <a:spLocks noGrp="1"/>
          </p:cNvSpPr>
          <p:nvPr>
            <p:ph idx="1"/>
          </p:nvPr>
        </p:nvSpPr>
        <p:spPr/>
        <p:txBody>
          <a:bodyPr>
            <a:normAutofit/>
          </a:bodyPr>
          <a:lstStyle/>
          <a:p>
            <a:pPr algn="l"/>
            <a:r>
              <a:rPr lang="en-US" dirty="0"/>
              <a:t>Sample helps to answer questions about the population</a:t>
            </a:r>
          </a:p>
          <a:p>
            <a:pPr lvl="1" algn="l"/>
            <a:r>
              <a:rPr lang="en-US" dirty="0"/>
              <a:t>Population: the ENTIRE group being studied</a:t>
            </a:r>
          </a:p>
          <a:p>
            <a:pPr lvl="2"/>
            <a:r>
              <a:rPr lang="en-US" sz="2400" i="1" dirty="0"/>
              <a:t>All</a:t>
            </a:r>
            <a:r>
              <a:rPr lang="en-US" sz="2400" dirty="0"/>
              <a:t> unemployed &amp; employed people in the US</a:t>
            </a:r>
          </a:p>
          <a:p>
            <a:pPr lvl="1"/>
            <a:r>
              <a:rPr lang="en-US" dirty="0"/>
              <a:t>Sample: PART of the population being studied</a:t>
            </a:r>
          </a:p>
          <a:p>
            <a:pPr lvl="2"/>
            <a:r>
              <a:rPr lang="en-US" sz="2400" i="1" dirty="0"/>
              <a:t>The selected </a:t>
            </a:r>
            <a:r>
              <a:rPr lang="en-US" sz="2400" dirty="0"/>
              <a:t>unemployed &amp; employed people across different states in the US</a:t>
            </a:r>
          </a:p>
          <a:p>
            <a:pPr algn="l"/>
            <a:r>
              <a:rPr lang="en-US" dirty="0"/>
              <a:t>Our data come from </a:t>
            </a:r>
            <a:r>
              <a:rPr lang="en-US" i="1" dirty="0"/>
              <a:t>populations</a:t>
            </a:r>
            <a:r>
              <a:rPr lang="en-US" dirty="0"/>
              <a:t>, but in statistics, we care most about </a:t>
            </a:r>
            <a:r>
              <a:rPr lang="en-US" i="1" dirty="0"/>
              <a:t>sample</a:t>
            </a:r>
            <a:r>
              <a:rPr lang="en-US" altLang="zh-CN" i="1" dirty="0"/>
              <a:t>s</a:t>
            </a:r>
            <a:r>
              <a:rPr lang="en-US" dirty="0"/>
              <a:t>. </a:t>
            </a:r>
          </a:p>
        </p:txBody>
      </p:sp>
    </p:spTree>
    <p:extLst>
      <p:ext uri="{BB962C8B-B14F-4D97-AF65-F5344CB8AC3E}">
        <p14:creationId xmlns:p14="http://schemas.microsoft.com/office/powerpoint/2010/main" val="121634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simple words</a:t>
            </a:r>
          </a:p>
        </p:txBody>
      </p:sp>
      <p:sp>
        <p:nvSpPr>
          <p:cNvPr id="3" name="Content Placeholder 2"/>
          <p:cNvSpPr>
            <a:spLocks noGrp="1"/>
          </p:cNvSpPr>
          <p:nvPr>
            <p:ph idx="1"/>
          </p:nvPr>
        </p:nvSpPr>
        <p:spPr/>
        <p:txBody>
          <a:bodyPr/>
          <a:lstStyle/>
          <a:p>
            <a:pPr algn="l"/>
            <a:r>
              <a:rPr lang="en-US" dirty="0"/>
              <a:t>Statistics is the method of studying </a:t>
            </a:r>
            <a:r>
              <a:rPr lang="en-US" b="1" dirty="0"/>
              <a:t>population</a:t>
            </a:r>
            <a:r>
              <a:rPr lang="en-US" dirty="0"/>
              <a:t> based on </a:t>
            </a:r>
            <a:r>
              <a:rPr lang="en-US" b="1" dirty="0"/>
              <a:t>samples</a:t>
            </a:r>
          </a:p>
        </p:txBody>
      </p:sp>
      <p:sp>
        <p:nvSpPr>
          <p:cNvPr id="4" name="Content Placeholder 2"/>
          <p:cNvSpPr txBox="1">
            <a:spLocks/>
          </p:cNvSpPr>
          <p:nvPr/>
        </p:nvSpPr>
        <p:spPr>
          <a:xfrm>
            <a:off x="626853" y="2492009"/>
            <a:ext cx="3962400" cy="3657600"/>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sz="2800" dirty="0"/>
              <a:t>Populations</a:t>
            </a:r>
            <a:endParaRPr lang="en-US" dirty="0"/>
          </a:p>
          <a:p>
            <a:pPr lvl="1"/>
            <a:r>
              <a:rPr lang="en-US" dirty="0">
                <a:cs typeface="Calisto MT"/>
              </a:rPr>
              <a:t>We use </a:t>
            </a:r>
            <a:r>
              <a:rPr lang="en-US" b="1" i="1" dirty="0">
                <a:cs typeface="Calisto MT"/>
              </a:rPr>
              <a:t>parameters </a:t>
            </a:r>
            <a:r>
              <a:rPr lang="en-US" dirty="0">
                <a:cs typeface="Calisto MT"/>
              </a:rPr>
              <a:t>to describe populations</a:t>
            </a:r>
          </a:p>
        </p:txBody>
      </p:sp>
      <p:sp>
        <p:nvSpPr>
          <p:cNvPr id="5" name="Content Placeholder 2"/>
          <p:cNvSpPr txBox="1">
            <a:spLocks/>
          </p:cNvSpPr>
          <p:nvPr/>
        </p:nvSpPr>
        <p:spPr>
          <a:xfrm>
            <a:off x="4827852" y="2492009"/>
            <a:ext cx="3962400" cy="3657600"/>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sz="2800" dirty="0"/>
              <a:t>Samples</a:t>
            </a:r>
          </a:p>
          <a:p>
            <a:pPr lvl="1"/>
            <a:r>
              <a:rPr lang="en-US" dirty="0"/>
              <a:t>We use </a:t>
            </a:r>
            <a:r>
              <a:rPr lang="en-US" b="1" i="1" dirty="0"/>
              <a:t>statistics</a:t>
            </a:r>
            <a:r>
              <a:rPr lang="en-US" dirty="0"/>
              <a:t> to describe samples</a:t>
            </a:r>
          </a:p>
        </p:txBody>
      </p:sp>
      <p:sp>
        <p:nvSpPr>
          <p:cNvPr id="13" name="文本框 12"/>
          <p:cNvSpPr txBox="1"/>
          <p:nvPr/>
        </p:nvSpPr>
        <p:spPr>
          <a:xfrm>
            <a:off x="626853" y="4800600"/>
            <a:ext cx="7973683" cy="1175706"/>
          </a:xfrm>
          <a:prstGeom prst="rect">
            <a:avLst/>
          </a:prstGeom>
          <a:noFill/>
        </p:spPr>
        <p:txBody>
          <a:bodyPr wrap="square" rtlCol="0">
            <a:spAutoFit/>
          </a:bodyPr>
          <a:lstStyle/>
          <a:p>
            <a:pPr marL="361950" indent="-361950" defTabSz="685800">
              <a:lnSpc>
                <a:spcPct val="110000"/>
              </a:lnSpc>
              <a:spcBef>
                <a:spcPts val="1200"/>
              </a:spcBef>
              <a:buClr>
                <a:schemeClr val="tx1"/>
              </a:buClr>
              <a:buSzPct val="60000"/>
              <a:buFont typeface="Wingdings 2" panose="05020102010507070707" pitchFamily="18" charset="2"/>
              <a:buChar char="÷"/>
            </a:pPr>
            <a:r>
              <a:rPr lang="en-US" altLang="zh-CN" sz="3200" b="1" dirty="0">
                <a:latin typeface="Arial" panose="020B0604020202020204" pitchFamily="34" charset="0"/>
                <a:cs typeface="Arial" panose="020B0604020202020204" pitchFamily="34" charset="0"/>
              </a:rPr>
              <a:t>The sample has to represent the population</a:t>
            </a:r>
          </a:p>
        </p:txBody>
      </p:sp>
    </p:spTree>
    <p:extLst>
      <p:ext uri="{BB962C8B-B14F-4D97-AF65-F5344CB8AC3E}">
        <p14:creationId xmlns:p14="http://schemas.microsoft.com/office/powerpoint/2010/main" val="256004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14838</TotalTime>
  <Words>3955</Words>
  <Application>Microsoft Office PowerPoint</Application>
  <PresentationFormat>On-screen Show (4:3)</PresentationFormat>
  <Paragraphs>612</Paragraphs>
  <Slides>70</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Arial Unicode MS</vt:lpstr>
      <vt:lpstr>Handwriting - Dakota</vt:lpstr>
      <vt:lpstr>Arial</vt:lpstr>
      <vt:lpstr>Calibri</vt:lpstr>
      <vt:lpstr>Calisto MT</vt:lpstr>
      <vt:lpstr>Cambria Math</vt:lpstr>
      <vt:lpstr>Wingdings</vt:lpstr>
      <vt:lpstr>Wingdings 2</vt:lpstr>
      <vt:lpstr>Office Theme</vt:lpstr>
      <vt:lpstr>Data Science Methods for Cutting-edge Tec</vt:lpstr>
      <vt:lpstr>What are statistics? </vt:lpstr>
      <vt:lpstr>What are statistics? </vt:lpstr>
      <vt:lpstr>What are statistics? </vt:lpstr>
      <vt:lpstr>Why is good statistics beneficial?</vt:lpstr>
      <vt:lpstr>Why is good statistics beneficial?</vt:lpstr>
      <vt:lpstr>Why is good statistics beneficial?</vt:lpstr>
      <vt:lpstr>Sample</vt:lpstr>
      <vt:lpstr>In simple words</vt:lpstr>
      <vt:lpstr>Sample</vt:lpstr>
      <vt:lpstr>Sampling Error</vt:lpstr>
      <vt:lpstr>Basic Divisions of Statistics</vt:lpstr>
      <vt:lpstr>Population              Sample</vt:lpstr>
      <vt:lpstr>Descriptive statistics</vt:lpstr>
      <vt:lpstr>Central Tendency</vt:lpstr>
      <vt:lpstr>Central Tendency</vt:lpstr>
      <vt:lpstr>Central Tendency</vt:lpstr>
      <vt:lpstr>Central Tendency</vt:lpstr>
      <vt:lpstr>Mean</vt:lpstr>
      <vt:lpstr>Mean</vt:lpstr>
      <vt:lpstr>Sometimes mean is not meaningful</vt:lpstr>
      <vt:lpstr>Alternative 1: Median</vt:lpstr>
      <vt:lpstr>Why median?</vt:lpstr>
      <vt:lpstr>How to calculate the Median</vt:lpstr>
      <vt:lpstr>But…</vt:lpstr>
      <vt:lpstr>Alternative 2: Mode</vt:lpstr>
      <vt:lpstr>Mode Weirdos</vt:lpstr>
      <vt:lpstr>Mean vs. Median vs. Mode</vt:lpstr>
      <vt:lpstr>Central Tendency &amp; Variables</vt:lpstr>
      <vt:lpstr>Variable &amp; Data</vt:lpstr>
      <vt:lpstr>Discrete vs Continuous Variables</vt:lpstr>
      <vt:lpstr>Central Tendency &amp; Variables</vt:lpstr>
      <vt:lpstr>Why variability?</vt:lpstr>
      <vt:lpstr>What is variability? </vt:lpstr>
      <vt:lpstr>What is variability? </vt:lpstr>
      <vt:lpstr>Measuring Variability</vt:lpstr>
      <vt:lpstr>Standard Deviation &amp; Variance</vt:lpstr>
      <vt:lpstr>Standard Deviation &amp; Variance</vt:lpstr>
      <vt:lpstr>Standard Deviation &amp; Variance</vt:lpstr>
      <vt:lpstr>To calculate variance &amp; SD</vt:lpstr>
      <vt:lpstr>To calculate variance &amp; SD</vt:lpstr>
      <vt:lpstr>Degree of Freedom (df )</vt:lpstr>
      <vt:lpstr>Reason for using (N – 1)</vt:lpstr>
      <vt:lpstr>Distribution</vt:lpstr>
      <vt:lpstr>Frequency Distribution</vt:lpstr>
      <vt:lpstr>Frequency and Probability</vt:lpstr>
      <vt:lpstr>Frequency and Probability</vt:lpstr>
      <vt:lpstr>Distribution Functions</vt:lpstr>
      <vt:lpstr>Cumulative Distribution Functions</vt:lpstr>
      <vt:lpstr>Common Distribution Functions</vt:lpstr>
      <vt:lpstr>Binomial Distribution</vt:lpstr>
      <vt:lpstr>Binomial Distribution</vt:lpstr>
      <vt:lpstr>Binomial Distribution</vt:lpstr>
      <vt:lpstr>Poisson Distribution</vt:lpstr>
      <vt:lpstr>Poisson Distribution</vt:lpstr>
      <vt:lpstr>Poisson Distribution</vt:lpstr>
      <vt:lpstr>Normal Distribution</vt:lpstr>
      <vt:lpstr>Normal Distribution</vt:lpstr>
      <vt:lpstr>Standard Normal Distribution</vt:lpstr>
      <vt:lpstr>Standard Normal distribution</vt:lpstr>
      <vt:lpstr>Z-score</vt:lpstr>
      <vt:lpstr>Going from z back to X</vt:lpstr>
      <vt:lpstr>Z-score  probability</vt:lpstr>
      <vt:lpstr>Normal Distribution</vt:lpstr>
      <vt:lpstr>Z-test</vt:lpstr>
      <vt:lpstr>Central Limit Theorem (CLT)</vt:lpstr>
      <vt:lpstr>Central Limit Theorem (CLT)</vt:lpstr>
      <vt:lpstr>Central Limit Theorem (CLT)</vt:lpstr>
      <vt:lpstr>Central Limit Theorem (CLT)</vt:lpstr>
      <vt:lpstr>Central Limit Theorem (CLT)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Ting Cao</cp:lastModifiedBy>
  <cp:revision>576</cp:revision>
  <dcterms:created xsi:type="dcterms:W3CDTF">2015-01-21T04:58:27Z</dcterms:created>
  <dcterms:modified xsi:type="dcterms:W3CDTF">2020-01-28T00:15:01Z</dcterms:modified>
</cp:coreProperties>
</file>